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6"/>
  </p:notesMasterIdLst>
  <p:sldIdLst>
    <p:sldId id="256" r:id="rId2"/>
    <p:sldId id="260" r:id="rId3"/>
    <p:sldId id="257" r:id="rId4"/>
    <p:sldId id="258" r:id="rId5"/>
    <p:sldId id="261" r:id="rId6"/>
    <p:sldId id="285" r:id="rId7"/>
    <p:sldId id="264" r:id="rId8"/>
    <p:sldId id="262" r:id="rId9"/>
    <p:sldId id="263" r:id="rId10"/>
    <p:sldId id="265" r:id="rId11"/>
    <p:sldId id="277" r:id="rId12"/>
    <p:sldId id="278" r:id="rId13"/>
    <p:sldId id="283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80" r:id="rId24"/>
    <p:sldId id="281" r:id="rId2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FFF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100663-F7F1-4DCF-BA96-6136CB0A1D57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B671D6-6363-43CB-8FF8-144C752445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0324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671D6-6363-43CB-8FF8-144C7524451F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1511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671D6-6363-43CB-8FF8-144C7524451F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1511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671D6-6363-43CB-8FF8-144C7524451F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1511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F104D3F7-0ED0-49B0-B5B1-99C254ABCBBE}" type="datetimeFigureOut">
              <a:rPr lang="zh-TW" altLang="en-US" smtClean="0"/>
              <a:t>2019/7/8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2B3C1-2A08-4E22-8F1E-68D5F669648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4050" y="4161810"/>
            <a:ext cx="71096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dirty="0" smtClean="0">
                <a:latin typeface="華康談楷體W5" pitchFamily="65" charset="-120"/>
                <a:ea typeface="華康談楷體W5" pitchFamily="65" charset="-120"/>
              </a:rPr>
              <a:t>學生</a:t>
            </a:r>
            <a:r>
              <a:rPr lang="zh-TW" altLang="en-US" sz="54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校外實習</a:t>
            </a:r>
            <a:r>
              <a:rPr lang="zh-TW" altLang="en-US" sz="5400" dirty="0" smtClean="0">
                <a:latin typeface="華康談楷體W5" pitchFamily="65" charset="-120"/>
                <a:ea typeface="華康談楷體W5" pitchFamily="65" charset="-120"/>
              </a:rPr>
              <a:t>注意事項</a:t>
            </a:r>
            <a:endParaRPr lang="zh-TW" altLang="en-US" sz="5400" dirty="0">
              <a:latin typeface="華康談楷體W5" pitchFamily="65" charset="-120"/>
              <a:ea typeface="華康談楷體W5" pitchFamily="65" charset="-12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395536" y="5636006"/>
            <a:ext cx="4672583" cy="954107"/>
            <a:chOff x="755576" y="5604331"/>
            <a:chExt cx="4672583" cy="954107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76" y="5661248"/>
              <a:ext cx="897190" cy="897190"/>
            </a:xfrm>
            <a:prstGeom prst="rect">
              <a:avLst/>
            </a:prstGeom>
          </p:spPr>
        </p:pic>
        <p:sp>
          <p:nvSpPr>
            <p:cNvPr id="6" name="文字方塊 5"/>
            <p:cNvSpPr txBox="1"/>
            <p:nvPr/>
          </p:nvSpPr>
          <p:spPr>
            <a:xfrm>
              <a:off x="1652766" y="5604331"/>
              <a:ext cx="3775393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800" dirty="0" smtClean="0">
                  <a:latin typeface="華康談楷體W5" pitchFamily="65" charset="-120"/>
                  <a:ea typeface="華康談楷體W5" pitchFamily="65" charset="-120"/>
                </a:rPr>
                <a:t>職涯發展暨校友服務處</a:t>
              </a:r>
              <a:endParaRPr lang="en-US" altLang="zh-TW" sz="2800" dirty="0" smtClean="0">
                <a:latin typeface="華康談楷體W5" pitchFamily="65" charset="-120"/>
                <a:ea typeface="華康談楷體W5" pitchFamily="65" charset="-120"/>
              </a:endParaRPr>
            </a:p>
            <a:p>
              <a:r>
                <a:rPr lang="zh-TW" altLang="en-US" sz="2800" dirty="0">
                  <a:latin typeface="華康談楷體W5" pitchFamily="65" charset="-120"/>
                  <a:ea typeface="華康談楷體W5" pitchFamily="65" charset="-120"/>
                </a:rPr>
                <a:t>實習</a:t>
              </a:r>
              <a:r>
                <a:rPr lang="zh-TW" altLang="en-US" sz="2800" dirty="0" smtClean="0">
                  <a:latin typeface="華康談楷體W5" pitchFamily="65" charset="-120"/>
                  <a:ea typeface="華康談楷體W5" pitchFamily="65" charset="-120"/>
                </a:rPr>
                <a:t>就業輔導中心</a:t>
              </a:r>
              <a:endParaRPr lang="zh-TW" altLang="en-US" sz="2800" dirty="0">
                <a:latin typeface="華康談楷體W5" pitchFamily="65" charset="-120"/>
                <a:ea typeface="華康談楷體W5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88600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1" y="1124744"/>
            <a:ext cx="2808312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簡報大綱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endParaRPr lang="zh-TW" altLang="en-US" sz="4800" dirty="0">
              <a:latin typeface="華康談楷體W5" pitchFamily="65" charset="-120"/>
              <a:ea typeface="華康談楷體W5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3600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sz="3600" dirty="0" smtClean="0">
                <a:latin typeface="華康談楷體W5" pitchFamily="65" charset="-120"/>
                <a:ea typeface="華康談楷體W5" pitchFamily="65" charset="-120"/>
              </a:rPr>
              <a:t>校外實習</a:t>
            </a:r>
            <a:r>
              <a:rPr lang="zh-TW" altLang="en-US" sz="36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目的</a:t>
            </a:r>
            <a:endParaRPr lang="en-US" altLang="zh-TW" sz="3600" dirty="0" smtClean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sz="3600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sz="3600" dirty="0" smtClean="0">
                <a:latin typeface="華康談楷體W5" pitchFamily="65" charset="-120"/>
                <a:ea typeface="華康談楷體W5" pitchFamily="65" charset="-120"/>
              </a:rPr>
              <a:t>實習</a:t>
            </a:r>
            <a:r>
              <a:rPr lang="zh-TW" altLang="en-US" sz="36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前</a:t>
            </a:r>
            <a:r>
              <a:rPr lang="zh-TW" altLang="en-US" sz="3600" dirty="0" smtClean="0">
                <a:latin typeface="華康談楷體W5" pitchFamily="65" charset="-120"/>
                <a:ea typeface="華康談楷體W5" pitchFamily="65" charset="-120"/>
              </a:rPr>
              <a:t>注意事項</a:t>
            </a:r>
            <a:endParaRPr lang="en-US" altLang="zh-TW" sz="36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sz="3600" dirty="0" smtClean="0">
                <a:latin typeface="華康談楷體W5" pitchFamily="65" charset="-120"/>
                <a:ea typeface="華康談楷體W5" pitchFamily="65" charset="-120"/>
              </a:rPr>
              <a:t>3.</a:t>
            </a:r>
            <a:r>
              <a:rPr lang="zh-TW" altLang="en-US" sz="3600" dirty="0" smtClean="0">
                <a:latin typeface="華康談楷體W5" pitchFamily="65" charset="-120"/>
                <a:ea typeface="華康談楷體W5" pitchFamily="65" charset="-120"/>
              </a:rPr>
              <a:t>實習</a:t>
            </a:r>
            <a:r>
              <a:rPr lang="zh-TW" altLang="en-US" sz="36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中</a:t>
            </a:r>
            <a:r>
              <a:rPr lang="zh-TW" altLang="en-US" sz="3600" dirty="0" smtClean="0">
                <a:latin typeface="華康談楷體W5" pitchFamily="65" charset="-120"/>
                <a:ea typeface="華康談楷體W5" pitchFamily="65" charset="-120"/>
              </a:rPr>
              <a:t>注意事項</a:t>
            </a:r>
            <a:endParaRPr lang="en-US" altLang="zh-TW" sz="3600" dirty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sz="3600" dirty="0" smtClean="0">
                <a:latin typeface="華康談楷體W5" pitchFamily="65" charset="-120"/>
                <a:ea typeface="華康談楷體W5" pitchFamily="65" charset="-120"/>
              </a:rPr>
              <a:t>4.</a:t>
            </a:r>
            <a:r>
              <a:rPr lang="zh-TW" altLang="en-US" sz="3600" dirty="0" smtClean="0">
                <a:latin typeface="華康談楷體W5" pitchFamily="65" charset="-120"/>
                <a:ea typeface="華康談楷體W5" pitchFamily="65" charset="-120"/>
              </a:rPr>
              <a:t>實習</a:t>
            </a:r>
            <a:r>
              <a:rPr lang="zh-TW" altLang="en-US" sz="36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後</a:t>
            </a:r>
            <a:r>
              <a:rPr lang="zh-TW" altLang="en-US" sz="3600" dirty="0" smtClean="0">
                <a:latin typeface="華康談楷體W5" pitchFamily="65" charset="-120"/>
                <a:ea typeface="華康談楷體W5" pitchFamily="65" charset="-120"/>
              </a:rPr>
              <a:t>注意事項</a:t>
            </a:r>
            <a:endParaRPr lang="en-US" altLang="zh-TW" sz="3600" dirty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sz="3600" dirty="0" smtClean="0">
                <a:latin typeface="華康談楷體W5" pitchFamily="65" charset="-120"/>
                <a:ea typeface="華康談楷體W5" pitchFamily="65" charset="-120"/>
              </a:rPr>
              <a:t>5.</a:t>
            </a:r>
            <a:r>
              <a:rPr lang="zh-TW" altLang="en-US" sz="3600" dirty="0">
                <a:latin typeface="華康談楷體W5" pitchFamily="65" charset="-120"/>
                <a:ea typeface="華康談楷體W5" pitchFamily="65" charset="-120"/>
              </a:rPr>
              <a:t>案例與迷思</a:t>
            </a:r>
          </a:p>
          <a:p>
            <a:pPr marL="0" indent="0">
              <a:buNone/>
            </a:pPr>
            <a:r>
              <a:rPr lang="en-US" altLang="zh-TW" sz="3600" dirty="0" smtClean="0">
                <a:latin typeface="華康談楷體W5" pitchFamily="65" charset="-120"/>
                <a:ea typeface="華康談楷體W5" pitchFamily="65" charset="-120"/>
              </a:rPr>
              <a:t>6.</a:t>
            </a:r>
            <a:r>
              <a:rPr lang="zh-TW" altLang="en-US" sz="3600" dirty="0" smtClean="0">
                <a:latin typeface="華康談楷體W5" pitchFamily="65" charset="-120"/>
                <a:ea typeface="華康談楷體W5" pitchFamily="65" charset="-120"/>
              </a:rPr>
              <a:t>認識</a:t>
            </a:r>
            <a:r>
              <a:rPr lang="zh-TW" altLang="en-US" sz="36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職場性騷擾</a:t>
            </a:r>
            <a:endParaRPr lang="en-US" altLang="zh-TW" sz="3600" dirty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endParaRPr lang="zh-TW" altLang="en-US" sz="3600" dirty="0"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350023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1" y="1124744"/>
            <a:ext cx="2808312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校外實習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目的</a:t>
            </a:r>
            <a:endParaRPr lang="zh-TW" altLang="en-US" sz="4800" dirty="0">
              <a:latin typeface="華康談楷體W5" pitchFamily="65" charset="-120"/>
              <a:ea typeface="華康談楷體W5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及早接觸就業市場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提升未來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就業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競爭力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3.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探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索未來職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涯發展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方向</a:t>
            </a:r>
            <a:endParaRPr lang="en-US" altLang="zh-TW" dirty="0" smtClean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4.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提早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了解自己的優劣勢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及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欠缺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的能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力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5.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職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場倫理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及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工作態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度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的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養成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6.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學習承受壓力並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提升抗壓性</a:t>
            </a:r>
            <a:endParaRPr lang="en-US" altLang="zh-TW" dirty="0" smtClean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7.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畢業後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順利就業</a:t>
            </a:r>
            <a:endParaRPr lang="zh-TW" altLang="en-US" dirty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390234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1" y="1124744"/>
            <a:ext cx="2808312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實習</a:t>
            </a: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前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>
                <a:latin typeface="華康談楷體W5" pitchFamily="65" charset="-120"/>
                <a:ea typeface="華康談楷體W5" pitchFamily="65" charset="-120"/>
              </a:rPr>
              <a:t>注意事項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學校端</a:t>
            </a: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實習媒合說明會、行前說明會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職涯輔導、勞工權益、模擬面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試、履歷撰寫等講座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3.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一對一職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涯諮商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(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向實輔中心申請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)</a:t>
            </a: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4.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辦理學生校外實習團體保險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379862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0" y="-99392"/>
            <a:ext cx="6984776" cy="1695631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latin typeface="華康談楷體W5" pitchFamily="65" charset="-120"/>
                <a:ea typeface="華康談楷體W5" pitchFamily="65" charset="-120"/>
              </a:rPr>
              <a:t>學生</a:t>
            </a:r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校外實習團體</a:t>
            </a:r>
            <a:r>
              <a:rPr lang="zh-TW" altLang="en-US" sz="4800" dirty="0">
                <a:latin typeface="華康談楷體W5" pitchFamily="65" charset="-120"/>
                <a:ea typeface="華康談楷體W5" pitchFamily="65" charset="-120"/>
              </a:rPr>
              <a:t>保險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053710"/>
              </p:ext>
            </p:extLst>
          </p:nvPr>
        </p:nvGraphicFramePr>
        <p:xfrm>
          <a:off x="1403648" y="2276872"/>
          <a:ext cx="6372202" cy="30715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7604"/>
                <a:gridCol w="3444812"/>
                <a:gridCol w="2139786"/>
              </a:tblGrid>
              <a:tr h="438794"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項目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保險項目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zh-TW" sz="1800" ker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保險額度</a:t>
                      </a:r>
                      <a:endParaRPr lang="zh-TW" sz="1800" kern="10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</a:tr>
              <a:tr h="438794"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A</a:t>
                      </a:r>
                      <a:endParaRPr lang="zh-TW" sz="1800" kern="10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一般意外身故保險金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200</a:t>
                      </a: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萬元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</a:tr>
              <a:tr h="877589"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B</a:t>
                      </a:r>
                      <a:endParaRPr lang="zh-TW" sz="1800" kern="10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一般意外失能保險金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10</a:t>
                      </a: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萬到</a:t>
                      </a:r>
                      <a:r>
                        <a:rPr lang="en-US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200</a:t>
                      </a: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萬元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(</a:t>
                      </a: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依失能等級給付</a:t>
                      </a:r>
                      <a:r>
                        <a:rPr lang="en-US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)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</a:tr>
              <a:tr h="438794"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C</a:t>
                      </a:r>
                      <a:endParaRPr lang="zh-TW" sz="1800" kern="10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意外門診醫療保險金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最高給付</a:t>
                      </a:r>
                      <a:r>
                        <a:rPr lang="en-US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5</a:t>
                      </a: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萬元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</a:tr>
              <a:tr h="438794"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D</a:t>
                      </a:r>
                      <a:endParaRPr lang="zh-TW" sz="1800" kern="10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zh-TW" sz="1800" ker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意外傷害住院醫療保險金</a:t>
                      </a:r>
                      <a:r>
                        <a:rPr lang="en-US" sz="1800" ker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(</a:t>
                      </a:r>
                      <a:r>
                        <a:rPr lang="zh-TW" sz="1800" ker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日額</a:t>
                      </a:r>
                      <a:r>
                        <a:rPr lang="en-US" sz="1800" ker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)</a:t>
                      </a:r>
                      <a:endParaRPr lang="zh-TW" sz="1800" kern="10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每日給付</a:t>
                      </a:r>
                      <a:r>
                        <a:rPr lang="en-US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1,000</a:t>
                      </a: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元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</a:tr>
              <a:tr h="438794">
                <a:tc gridSpan="3">
                  <a:txBody>
                    <a:bodyPr/>
                    <a:lstStyle/>
                    <a:p>
                      <a:pPr marL="76200" marR="76200"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C+D</a:t>
                      </a: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項目合計最高給付</a:t>
                      </a:r>
                      <a:r>
                        <a:rPr lang="en-US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5</a:t>
                      </a:r>
                      <a:r>
                        <a:rPr lang="zh-TW" sz="1800" kern="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華康談楷體W5" pitchFamily="65" charset="-120"/>
                          <a:ea typeface="華康談楷體W5" pitchFamily="65" charset="-120"/>
                        </a:rPr>
                        <a:t>萬元</a:t>
                      </a:r>
                      <a:endParaRPr lang="zh-TW" sz="1800" kern="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華康談楷體W5" pitchFamily="65" charset="-120"/>
                        <a:ea typeface="華康談楷體W5" pitchFamily="65" charset="-12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499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0" y="-99392"/>
            <a:ext cx="6984776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申請保險理賠應備文件</a:t>
            </a:r>
            <a:endParaRPr lang="zh-TW" altLang="en-US" sz="4800" dirty="0">
              <a:latin typeface="華康談楷體W5" pitchFamily="65" charset="-120"/>
              <a:ea typeface="華康談楷體W5" pitchFamily="65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29075"/>
              </p:ext>
            </p:extLst>
          </p:nvPr>
        </p:nvGraphicFramePr>
        <p:xfrm>
          <a:off x="1259632" y="1700808"/>
          <a:ext cx="6720408" cy="478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3"/>
                <a:gridCol w="1080120"/>
                <a:gridCol w="1080120"/>
                <a:gridCol w="1080120"/>
                <a:gridCol w="1103785"/>
              </a:tblGrid>
              <a:tr h="370840">
                <a:tc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意外身故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意外失能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住院醫療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傷害醫療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理賠申請書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意外事故證明文件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死亡</a:t>
                      </a:r>
                      <a:r>
                        <a:rPr lang="en-US" altLang="zh-TW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/</a:t>
                      </a: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失能診斷書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地檢署相驗屍體證明書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除戶戶籍謄本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1101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法定繼承人聲明書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受益人身份證明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診斷證明書</a:t>
                      </a:r>
                      <a:r>
                        <a:rPr lang="en-US" altLang="zh-TW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(</a:t>
                      </a: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正本</a:t>
                      </a:r>
                      <a:r>
                        <a:rPr lang="en-US" altLang="zh-TW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)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醫療收據正本</a:t>
                      </a:r>
                      <a:r>
                        <a:rPr lang="en-US" altLang="zh-TW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/</a:t>
                      </a: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副本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存摺封面影本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chemeClr val="bg1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chemeClr val="bg1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X</a:t>
                      </a:r>
                      <a:r>
                        <a:rPr lang="zh-TW" altLang="en-US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光片</a:t>
                      </a:r>
                      <a:r>
                        <a:rPr lang="en-US" altLang="zh-TW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(</a:t>
                      </a:r>
                      <a:r>
                        <a:rPr lang="zh-TW" altLang="en-US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或光碟</a:t>
                      </a:r>
                      <a:r>
                        <a:rPr lang="en-US" altLang="zh-TW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)</a:t>
                      </a:r>
                      <a:endParaRPr lang="zh-TW" altLang="en-US" sz="1600" b="0" dirty="0"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(</a:t>
                      </a:r>
                      <a:r>
                        <a:rPr lang="zh-TW" altLang="en-US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r>
                        <a:rPr lang="en-US" altLang="zh-TW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)</a:t>
                      </a:r>
                      <a:endParaRPr lang="zh-TW" altLang="en-US" sz="1600" b="0" dirty="0" smtClean="0"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(</a:t>
                      </a:r>
                      <a:r>
                        <a:rPr lang="zh-TW" altLang="en-US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r>
                        <a:rPr lang="en-US" altLang="zh-TW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)</a:t>
                      </a:r>
                      <a:endParaRPr lang="zh-TW" altLang="en-US" sz="1600" b="0" dirty="0"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(</a:t>
                      </a: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r>
                        <a:rPr lang="en-US" altLang="zh-TW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)</a:t>
                      </a:r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latin typeface="華康談楷體W5(P)" pitchFamily="66" charset="-120"/>
                          <a:ea typeface="華康談楷體W5(P)" pitchFamily="66" charset="-120"/>
                        </a:rPr>
                        <a:t>救護車運送證明文件</a:t>
                      </a:r>
                      <a:endParaRPr lang="zh-TW" altLang="en-US" sz="1600" b="0" dirty="0"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(</a:t>
                      </a:r>
                      <a:r>
                        <a:rPr lang="zh-TW" altLang="en-US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★</a:t>
                      </a:r>
                      <a:r>
                        <a:rPr lang="en-US" altLang="zh-TW" sz="1600" b="0" dirty="0" smtClean="0">
                          <a:solidFill>
                            <a:srgbClr val="C00000"/>
                          </a:solidFill>
                          <a:latin typeface="華康談楷體W5(P)" pitchFamily="66" charset="-120"/>
                          <a:ea typeface="華康談楷體W5(P)" pitchFamily="66" charset="-120"/>
                        </a:rPr>
                        <a:t>)</a:t>
                      </a:r>
                      <a:endParaRPr lang="zh-TW" altLang="en-US" sz="1600" b="0" dirty="0" smtClean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rgbClr val="C00000"/>
                        </a:solidFill>
                        <a:latin typeface="華康談楷體W5(P)" pitchFamily="66" charset="-120"/>
                        <a:ea typeface="華康談楷體W5(P)" pitchFamily="66" charset="-12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73788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-252536" y="836712"/>
            <a:ext cx="3456385" cy="1983663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solidFill>
                  <a:srgbClr val="FFFF00"/>
                </a:solidFill>
                <a:latin typeface="華康談楷體W5" pitchFamily="65" charset="-120"/>
                <a:ea typeface="華康談楷體W5" pitchFamily="65" charset="-120"/>
              </a:rPr>
              <a:t>境外</a:t>
            </a:r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實習</a:t>
            </a: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前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注意事項</a:t>
            </a:r>
            <a:endParaRPr lang="zh-TW" altLang="en-US" sz="4800" dirty="0">
              <a:latin typeface="華康談楷體W5" pitchFamily="65" charset="-120"/>
              <a:ea typeface="華康談楷體W5" pitchFamily="65" charset="-120"/>
            </a:endParaRPr>
          </a:p>
        </p:txBody>
      </p:sp>
      <p:sp>
        <p:nvSpPr>
          <p:cNvPr id="4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注意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簽證類型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，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辦理符合入境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目的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的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簽證，不得以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觀光簽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進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行境外實習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了解當地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風俗民情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、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文化</a:t>
            </a:r>
            <a:endParaRPr lang="en-US" altLang="zh-TW" dirty="0" smtClean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3.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自身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安全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為第一，不從事可能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危害自己的行為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(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喝酒、夜店、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夜間外出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…)</a:t>
            </a: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4.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到當地即時向家人、學校報備，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並隨時保持聯繫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813167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1" y="1124744"/>
            <a:ext cx="2808312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實習</a:t>
            </a: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前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>
                <a:latin typeface="華康談楷體W5" pitchFamily="65" charset="-120"/>
                <a:ea typeface="華康談楷體W5" pitchFamily="65" charset="-120"/>
              </a:rPr>
              <a:t>注意事項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學生端</a:t>
            </a: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選擇合法設立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實習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機構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1800" dirty="0" smtClean="0">
                <a:latin typeface="華康談楷體W5" pitchFamily="65" charset="-120"/>
                <a:ea typeface="華康談楷體W5" pitchFamily="65" charset="-120"/>
              </a:rPr>
              <a:t>    </a:t>
            </a:r>
            <a:r>
              <a:rPr lang="en-US" altLang="zh-TW" sz="1800" dirty="0" smtClean="0">
                <a:latin typeface="華康談楷體W5" pitchFamily="65" charset="-120"/>
                <a:ea typeface="華康談楷體W5" pitchFamily="65" charset="-120"/>
              </a:rPr>
              <a:t>‧</a:t>
            </a:r>
            <a:r>
              <a:rPr lang="zh-TW" altLang="en-US" sz="1800" dirty="0" smtClean="0">
                <a:latin typeface="華康談楷體W5" pitchFamily="65" charset="-120"/>
                <a:ea typeface="華康談楷體W5" pitchFamily="65" charset="-120"/>
              </a:rPr>
              <a:t>可至經濟部商業司網頁查詢</a:t>
            </a:r>
            <a:endParaRPr lang="en-US" altLang="zh-TW" sz="18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1800" dirty="0" smtClean="0">
                <a:latin typeface="華康談楷體W5" pitchFamily="65" charset="-120"/>
                <a:ea typeface="華康談楷體W5" pitchFamily="65" charset="-120"/>
              </a:rPr>
              <a:t>    </a:t>
            </a:r>
            <a:r>
              <a:rPr lang="en-US" altLang="zh-TW" sz="1800" dirty="0" smtClean="0">
                <a:latin typeface="華康談楷體W5" pitchFamily="65" charset="-120"/>
                <a:ea typeface="華康談楷體W5" pitchFamily="65" charset="-120"/>
              </a:rPr>
              <a:t>‧</a:t>
            </a:r>
            <a:r>
              <a:rPr lang="zh-TW" altLang="en-US" sz="1800" dirty="0" smtClean="0">
                <a:latin typeface="華康談楷體W5" pitchFamily="65" charset="-120"/>
                <a:ea typeface="華康談楷體W5" pitchFamily="65" charset="-120"/>
              </a:rPr>
              <a:t>請機構提供合法設立</a:t>
            </a:r>
            <a:r>
              <a:rPr lang="en-US" altLang="zh-TW" sz="1800" dirty="0" smtClean="0">
                <a:latin typeface="華康談楷體W5" pitchFamily="65" charset="-120"/>
                <a:ea typeface="華康談楷體W5" pitchFamily="65" charset="-120"/>
              </a:rPr>
              <a:t>/</a:t>
            </a:r>
            <a:r>
              <a:rPr lang="zh-TW" altLang="en-US" sz="1800" dirty="0" smtClean="0">
                <a:latin typeface="華康談楷體W5" pitchFamily="65" charset="-120"/>
                <a:ea typeface="華康談楷體W5" pitchFamily="65" charset="-120"/>
              </a:rPr>
              <a:t>營利事業登記證明</a:t>
            </a:r>
            <a:endParaRPr lang="en-US" altLang="zh-TW" sz="18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校外實習家長同意書</a:t>
            </a:r>
            <a:endParaRPr lang="en-US" altLang="zh-TW" dirty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3.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學生校外實習計畫書</a:t>
            </a:r>
            <a:endParaRPr lang="en-US" altLang="zh-TW" dirty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4.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學生校外實習合約書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106446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1" y="1124744"/>
            <a:ext cx="2808312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實習</a:t>
            </a: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中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>
                <a:latin typeface="華康談楷體W5" pitchFamily="65" charset="-120"/>
                <a:ea typeface="華康談楷體W5" pitchFamily="65" charset="-120"/>
              </a:rPr>
              <a:t>注意事項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學校端</a:t>
            </a: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實習輔導教師輔導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實地訪視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3.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電話訪談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4.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網路通訊軟體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(Line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、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FB…)</a:t>
            </a:r>
          </a:p>
          <a:p>
            <a:pPr marL="0" indent="0">
              <a:buNone/>
            </a:pPr>
            <a:r>
              <a:rPr lang="en-US" altLang="zh-TW" dirty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學生端</a:t>
            </a: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</a:p>
          <a:p>
            <a:pPr marL="0" indent="0">
              <a:buNone/>
            </a:pPr>
            <a:r>
              <a:rPr lang="en-US" altLang="zh-TW" dirty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實習週誌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(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每週寫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1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次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)</a:t>
            </a:r>
          </a:p>
          <a:p>
            <a:pPr marL="0" indent="0">
              <a:buNone/>
            </a:pP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心得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報告</a:t>
            </a:r>
            <a:endParaRPr lang="en-US" altLang="zh-TW" dirty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939041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1" y="1124744"/>
            <a:ext cx="2808312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實習</a:t>
            </a: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後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>
                <a:latin typeface="華康談楷體W5" pitchFamily="65" charset="-120"/>
                <a:ea typeface="華康談楷體W5" pitchFamily="65" charset="-120"/>
              </a:rPr>
              <a:t>注意事項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學校端</a:t>
            </a: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實習輔導教師評核成績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(50%)</a:t>
            </a:r>
          </a:p>
          <a:p>
            <a:pPr marL="0" indent="0">
              <a:buNone/>
            </a:pP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學生端</a:t>
            </a: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</a:p>
          <a:p>
            <a:pPr marL="0" indent="0">
              <a:buNone/>
            </a:pP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 線上填寫學生滿意度問卷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廠商端</a:t>
            </a: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評核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成績</a:t>
            </a:r>
            <a:r>
              <a:rPr lang="en-US" altLang="zh-TW" dirty="0">
                <a:latin typeface="華康談楷體W5" pitchFamily="65" charset="-120"/>
                <a:ea typeface="華康談楷體W5" pitchFamily="65" charset="-120"/>
              </a:rPr>
              <a:t>(50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%)</a:t>
            </a: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填寫雇主滿意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度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問卷</a:t>
            </a:r>
            <a:endParaRPr lang="en-US" altLang="zh-TW" dirty="0" smtClean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457831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1" y="1124744"/>
            <a:ext cx="2808312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案例與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迷思</a:t>
            </a:r>
            <a:endParaRPr lang="zh-TW" altLang="en-US" sz="4800" dirty="0">
              <a:latin typeface="華康談楷體W5" pitchFamily="65" charset="-120"/>
              <a:ea typeface="華康談楷體W5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迷思</a:t>
            </a:r>
            <a:r>
              <a:rPr lang="en-US" altLang="zh-TW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1】</a:t>
            </a:r>
            <a:endParaRPr lang="en-US" altLang="zh-TW" sz="2400" dirty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我覺得我只是在公司打雜的 </a:t>
            </a:r>
            <a:endParaRPr lang="en-US" altLang="zh-TW" sz="24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解答</a:t>
            </a:r>
            <a:r>
              <a:rPr lang="en-US" altLang="zh-TW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  <a:endParaRPr lang="en-US" altLang="zh-TW" sz="2400" dirty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000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即使你是資優生，在你還未具備足夠的能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  力，公司也不會將重要的工作或業務交給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  你處理，因為這可能攸關公司營運或聲譽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en-US" altLang="zh-TW" sz="2000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如果連雜事都不認真做好，顯然不會是老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  闆心目中優秀員工的選擇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en-US" altLang="zh-TW" sz="2000" dirty="0" smtClean="0">
                <a:latin typeface="華康談楷體W5" pitchFamily="65" charset="-120"/>
                <a:ea typeface="華康談楷體W5" pitchFamily="65" charset="-120"/>
              </a:rPr>
              <a:t>3.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主動詢問、積極學習才是鐵律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297892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1" y="1124744"/>
            <a:ext cx="2808312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案例與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迷思</a:t>
            </a:r>
            <a:endParaRPr lang="zh-TW" altLang="en-US" sz="4800" dirty="0">
              <a:latin typeface="華康談楷體W5" pitchFamily="65" charset="-120"/>
              <a:ea typeface="華康談楷體W5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迷思</a:t>
            </a:r>
            <a:r>
              <a:rPr lang="en-US" altLang="zh-TW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2】</a:t>
            </a:r>
            <a:endParaRPr lang="en-US" altLang="zh-TW" sz="2400" dirty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公司主管只會亂罵人、一直丟工作</a:t>
            </a:r>
            <a:endParaRPr lang="en-US" altLang="zh-TW" sz="24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給我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/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其他資深員工都把工作丟給我</a:t>
            </a:r>
            <a:endParaRPr lang="en-US" altLang="zh-TW" sz="24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做，自己卻在偷懶</a:t>
            </a:r>
            <a:endParaRPr lang="en-US" altLang="zh-TW" sz="24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解答</a:t>
            </a:r>
            <a:r>
              <a:rPr lang="en-US" altLang="zh-TW" sz="24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  <a:endParaRPr lang="en-US" altLang="zh-TW" sz="2400" dirty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000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這就是體驗職場百態、也是學習承受壓力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  的機會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en-US" altLang="zh-TW" sz="2000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比起學不到東西，你選擇忙碌還是等下班？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en-US" altLang="zh-TW" sz="2000" dirty="0" smtClean="0">
                <a:latin typeface="華康談楷體W5" pitchFamily="65" charset="-120"/>
                <a:ea typeface="華康談楷體W5" pitchFamily="65" charset="-120"/>
              </a:rPr>
              <a:t>3.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如果你是老闆，你會將工作交給信任的員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000" dirty="0" smtClean="0">
                <a:latin typeface="華康談楷體W5" pitchFamily="65" charset="-120"/>
                <a:ea typeface="華康談楷體W5" pitchFamily="65" charset="-120"/>
              </a:rPr>
              <a:t>   工還是不信任的員工？</a:t>
            </a:r>
            <a:endParaRPr lang="en-US" altLang="zh-TW" sz="2000" dirty="0" smtClean="0"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941721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-252536" y="836712"/>
            <a:ext cx="3456385" cy="1983663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校外實習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申訴</a:t>
            </a:r>
            <a:r>
              <a:rPr lang="zh-TW" altLang="en-US" sz="48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管道</a:t>
            </a:r>
          </a:p>
        </p:txBody>
      </p:sp>
      <p:sp>
        <p:nvSpPr>
          <p:cNvPr id="4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☆職發處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實習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就業輔導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中心</a:t>
            </a:r>
            <a:endParaRPr lang="zh-TW" altLang="en-US" dirty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02-2257-6167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分機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1222</a:t>
            </a: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v201@mail.chihlee.edu.tw</a:t>
            </a:r>
          </a:p>
          <a:p>
            <a:pPr marL="0" indent="0">
              <a:buNone/>
            </a:pPr>
            <a:endParaRPr lang="en-US" altLang="zh-TW" dirty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☆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國際處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國際合作中心</a:t>
            </a:r>
            <a:endParaRPr lang="zh-TW" altLang="en-US" dirty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dirty="0">
                <a:latin typeface="華康談楷體W5" pitchFamily="65" charset="-120"/>
                <a:ea typeface="華康談楷體W5" pitchFamily="65" charset="-120"/>
              </a:rPr>
              <a:t>02-2257-6167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分機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1315</a:t>
            </a:r>
            <a:endParaRPr lang="en-US" altLang="zh-TW" dirty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en-US" altLang="zh-TW" dirty="0" smtClean="0">
                <a:latin typeface="華康談楷體W5" pitchFamily="65" charset="-120"/>
                <a:ea typeface="華康談楷體W5" pitchFamily="65" charset="-120"/>
              </a:rPr>
              <a:t>i206@mail.chihlee.edu.tw</a:t>
            </a:r>
            <a:endParaRPr lang="en-US" altLang="zh-TW" dirty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endParaRPr lang="zh-TW" altLang="en-US" dirty="0"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599780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-252536" y="836712"/>
            <a:ext cx="3456385" cy="1983663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latin typeface="華康談楷體W5" pitchFamily="65" charset="-120"/>
                <a:ea typeface="華康談楷體W5" pitchFamily="65" charset="-120"/>
              </a:rPr>
              <a:t>認識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職場性騷擾</a:t>
            </a:r>
          </a:p>
        </p:txBody>
      </p:sp>
      <p:sp>
        <p:nvSpPr>
          <p:cNvPr id="4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☆性騷擾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不單跟「性」或「身體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」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有關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，也含括「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性別騷擾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」</a:t>
            </a: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☆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是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違反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當事人自由意願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，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以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性別為基礎或具有性本質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的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行為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，對被行為者造成負面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影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響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或傷害</a:t>
            </a: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☆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可能發生在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異性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及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同性</a:t>
            </a:r>
            <a:endParaRPr lang="en-US" altLang="zh-TW" dirty="0" smtClean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間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，不論男女都有可能成為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騷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擾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者或被騷擾者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3" t="4974" r="10853" b="9089"/>
          <a:stretch/>
        </p:blipFill>
        <p:spPr>
          <a:xfrm rot="21338007">
            <a:off x="480925" y="3534510"/>
            <a:ext cx="2861237" cy="2352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3551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-252536" y="836712"/>
            <a:ext cx="3456385" cy="1983663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latin typeface="華康談楷體W5" pitchFamily="65" charset="-120"/>
                <a:ea typeface="華康談楷體W5" pitchFamily="65" charset="-120"/>
              </a:rPr>
              <a:t>何謂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職場性騷擾</a:t>
            </a:r>
            <a:endParaRPr lang="zh-TW" altLang="en-US" sz="4800" dirty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</p:txBody>
      </p:sp>
      <p:sp>
        <p:nvSpPr>
          <p:cNvPr id="4" name="內容版面配置區 1"/>
          <p:cNvSpPr>
            <a:spLocks noGrp="1"/>
          </p:cNvSpPr>
          <p:nvPr>
            <p:ph idx="1"/>
          </p:nvPr>
        </p:nvSpPr>
        <p:spPr>
          <a:xfrm>
            <a:off x="3707904" y="105273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400" b="1" dirty="0">
                <a:latin typeface="華康談楷體W5" pitchFamily="65" charset="-120"/>
                <a:ea typeface="華康談楷體W5" pitchFamily="65" charset="-120"/>
              </a:rPr>
              <a:t>☆ </a:t>
            </a:r>
            <a:r>
              <a:rPr lang="zh-TW" altLang="en-US" sz="2400" b="1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敵意</a:t>
            </a:r>
            <a:r>
              <a:rPr lang="zh-TW" altLang="en-US" sz="2400" b="1" dirty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工作環境</a:t>
            </a:r>
            <a:r>
              <a:rPr lang="zh-TW" altLang="en-US" sz="2400" b="1" dirty="0" smtClean="0">
                <a:latin typeface="華康談楷體W5" pitchFamily="65" charset="-120"/>
                <a:ea typeface="華康談楷體W5" pitchFamily="65" charset="-120"/>
              </a:rPr>
              <a:t>性騷擾</a:t>
            </a:r>
            <a:endParaRPr lang="en-US" altLang="zh-TW" sz="2400" b="1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意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指受僱者於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執行職務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時，任何人以性要求、具有性意味或性別歧視之言詞或行為，對其造成敵意性、脅迫性或冒犯性之工作環境，致侵犯或干擾其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人格尊嚴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、人身自由或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影響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其工作表現。</a:t>
            </a:r>
          </a:p>
          <a:p>
            <a:pPr marL="0" indent="0">
              <a:buNone/>
            </a:pPr>
            <a:endParaRPr lang="zh-TW" altLang="en-US" sz="1200" b="1" dirty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b="1" dirty="0" smtClean="0">
                <a:latin typeface="華康談楷體W5" pitchFamily="65" charset="-120"/>
                <a:ea typeface="華康談楷體W5" pitchFamily="65" charset="-120"/>
              </a:rPr>
              <a:t>☆ </a:t>
            </a:r>
            <a:r>
              <a:rPr lang="zh-TW" altLang="en-US" sz="2400" b="1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交換</a:t>
            </a:r>
            <a:r>
              <a:rPr lang="zh-TW" altLang="en-US" sz="2400" b="1" dirty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式</a:t>
            </a:r>
            <a:r>
              <a:rPr lang="zh-TW" altLang="en-US" sz="2400" b="1" dirty="0" smtClean="0">
                <a:latin typeface="華康談楷體W5" pitchFamily="65" charset="-120"/>
                <a:ea typeface="華康談楷體W5" pitchFamily="65" charset="-120"/>
              </a:rPr>
              <a:t>性騷擾</a:t>
            </a:r>
            <a:endParaRPr lang="en-US" altLang="zh-TW" sz="2400" b="1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意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指雇主對受僱者或求職者為明示或暗示之性要求、具有性意味或性別歧視之言詞或行為，作為勞務契約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成立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、存續、變更或分發、配置、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報酬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、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考績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、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陞遷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、降調、獎懲等之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交換條件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5885842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-252536" y="836712"/>
            <a:ext cx="3456385" cy="1983663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latin typeface="華康談楷體W5" pitchFamily="65" charset="-120"/>
                <a:ea typeface="華康談楷體W5" pitchFamily="65" charset="-120"/>
              </a:rPr>
              <a:t>認識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職場性騷擾</a:t>
            </a:r>
          </a:p>
        </p:txBody>
      </p:sp>
      <p:sp>
        <p:nvSpPr>
          <p:cNvPr id="4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☆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常發生於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上對下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權力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關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係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中或敵意、不安全的環境</a:t>
            </a: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☆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的定義隨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個人思想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觀念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、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主觀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感受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，及當下情境與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人際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互動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有所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差異，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因此</a:t>
            </a:r>
            <a:r>
              <a:rPr lang="zh-TW" altLang="en-US" dirty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不應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預設</a:t>
            </a:r>
            <a:endParaRPr lang="en-US" altLang="zh-TW" dirty="0" smtClean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 每</a:t>
            </a:r>
            <a:r>
              <a:rPr lang="zh-TW" altLang="en-US" dirty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個人都會與自己有相同感受</a:t>
            </a: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☆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判定首重被害人的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主觀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感受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，但也需兼顧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客觀認定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標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準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，並衡酌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事發情境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1" t="15188" r="5082" b="8485"/>
          <a:stretch/>
        </p:blipFill>
        <p:spPr>
          <a:xfrm rot="21381093">
            <a:off x="770615" y="3528315"/>
            <a:ext cx="2355121" cy="281089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33" b="6801"/>
          <a:stretch/>
        </p:blipFill>
        <p:spPr>
          <a:xfrm rot="21384797">
            <a:off x="74842" y="1290211"/>
            <a:ext cx="3394073" cy="2061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9119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-252536" y="836712"/>
            <a:ext cx="3456385" cy="1983663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這是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嗎</a:t>
            </a:r>
            <a:endParaRPr lang="zh-TW" altLang="en-US" sz="4800" dirty="0">
              <a:latin typeface="華康談楷體W5" pitchFamily="65" charset="-120"/>
              <a:ea typeface="華康談楷體W5" pitchFamily="65" charset="-120"/>
            </a:endParaRPr>
          </a:p>
        </p:txBody>
      </p:sp>
      <p:pic>
        <p:nvPicPr>
          <p:cNvPr id="5" name="Picture 25" descr="2480609_4015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0198">
            <a:off x="4136852" y="1606349"/>
            <a:ext cx="3633787" cy="417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標題 2"/>
          <p:cNvSpPr txBox="1">
            <a:spLocks/>
          </p:cNvSpPr>
          <p:nvPr/>
        </p:nvSpPr>
        <p:spPr>
          <a:xfrm>
            <a:off x="1244297" y="3068959"/>
            <a:ext cx="2736303" cy="15741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32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勾肩搭背？</a:t>
            </a:r>
            <a:endParaRPr lang="en-US" altLang="zh-TW" sz="3200" dirty="0" smtClean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  <a:p>
            <a:r>
              <a:rPr lang="zh-TW" altLang="en-US" sz="32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擁抱？</a:t>
            </a:r>
            <a:endParaRPr lang="zh-TW" altLang="en-US" sz="3200" dirty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246457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-252536" y="836712"/>
            <a:ext cx="3456385" cy="1983663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這是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嗎</a:t>
            </a:r>
            <a:endParaRPr lang="zh-TW" altLang="en-US" sz="4800" dirty="0">
              <a:latin typeface="華康談楷體W5" pitchFamily="65" charset="-120"/>
              <a:ea typeface="華康談楷體W5" pitchFamily="65" charset="-120"/>
            </a:endParaRPr>
          </a:p>
        </p:txBody>
      </p:sp>
      <p:sp>
        <p:nvSpPr>
          <p:cNvPr id="6" name="標題 2"/>
          <p:cNvSpPr txBox="1">
            <a:spLocks/>
          </p:cNvSpPr>
          <p:nvPr/>
        </p:nvSpPr>
        <p:spPr>
          <a:xfrm>
            <a:off x="1619672" y="3429000"/>
            <a:ext cx="2736303" cy="15741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32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轉寄色情圖片</a:t>
            </a:r>
            <a:r>
              <a:rPr lang="en-US" altLang="zh-TW" sz="32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/</a:t>
            </a:r>
            <a:r>
              <a:rPr lang="zh-TW" altLang="en-US" sz="32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性暗示照片？</a:t>
            </a:r>
            <a:endParaRPr lang="zh-TW" altLang="en-US" sz="3200" dirty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</p:txBody>
      </p:sp>
      <p:pic>
        <p:nvPicPr>
          <p:cNvPr id="7" name="Picture 6" descr="Cybersex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070">
            <a:off x="4570073" y="3343204"/>
            <a:ext cx="3573463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10153187_806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1423">
            <a:off x="3752127" y="1145706"/>
            <a:ext cx="3287712" cy="231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11595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-252536" y="836712"/>
            <a:ext cx="3456385" cy="1983663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這是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嗎</a:t>
            </a:r>
            <a:endParaRPr lang="zh-TW" altLang="en-US" sz="4800" dirty="0">
              <a:latin typeface="華康談楷體W5" pitchFamily="65" charset="-120"/>
              <a:ea typeface="華康談楷體W5" pitchFamily="65" charset="-120"/>
            </a:endParaRPr>
          </a:p>
        </p:txBody>
      </p:sp>
      <p:sp>
        <p:nvSpPr>
          <p:cNvPr id="6" name="標題 2"/>
          <p:cNvSpPr txBox="1">
            <a:spLocks/>
          </p:cNvSpPr>
          <p:nvPr/>
        </p:nvSpPr>
        <p:spPr>
          <a:xfrm>
            <a:off x="2843808" y="1340768"/>
            <a:ext cx="2736303" cy="15741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32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娘娘腔？</a:t>
            </a:r>
            <a:endParaRPr lang="en-US" altLang="zh-TW" sz="3200" dirty="0" smtClean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  <a:p>
            <a:r>
              <a:rPr lang="zh-TW" altLang="en-US" sz="3200" dirty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男人婆？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21" b="12305"/>
          <a:stretch/>
        </p:blipFill>
        <p:spPr>
          <a:xfrm rot="199601">
            <a:off x="5850825" y="1624868"/>
            <a:ext cx="2456295" cy="378882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34666"/>
            <a:ext cx="4413840" cy="2642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1411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-252536" y="836712"/>
            <a:ext cx="3456385" cy="1983663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這是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嗎</a:t>
            </a:r>
            <a:endParaRPr lang="zh-TW" altLang="en-US" sz="4800" dirty="0">
              <a:latin typeface="華康談楷體W5" pitchFamily="65" charset="-120"/>
              <a:ea typeface="華康談楷體W5" pitchFamily="65" charset="-120"/>
            </a:endParaRPr>
          </a:p>
        </p:txBody>
      </p:sp>
      <p:sp>
        <p:nvSpPr>
          <p:cNvPr id="6" name="標題 2"/>
          <p:cNvSpPr txBox="1">
            <a:spLocks/>
          </p:cNvSpPr>
          <p:nvPr/>
        </p:nvSpPr>
        <p:spPr>
          <a:xfrm>
            <a:off x="0" y="3212976"/>
            <a:ext cx="2736303" cy="15741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3200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胸大無腦？</a:t>
            </a:r>
            <a:endParaRPr lang="en-US" altLang="zh-TW" sz="3200" dirty="0" smtClean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  <a:p>
            <a:r>
              <a:rPr lang="zh-TW" altLang="en-US" sz="3200" dirty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同性戀？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420888"/>
            <a:ext cx="2690089" cy="3887178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484784"/>
            <a:ext cx="3047999" cy="302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2020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1" y="1124744"/>
            <a:ext cx="2808312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防治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受害者</a:t>
            </a: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  <a:endParaRPr lang="zh-TW" altLang="en-US" dirty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了解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性騷擾的本質，在於權力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或</a:t>
            </a:r>
            <a:endParaRPr lang="en-US" altLang="zh-TW" sz="24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 力量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的差異</a:t>
            </a: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堅決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捍衛、勇於主張自己身體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的</a:t>
            </a:r>
            <a:endParaRPr lang="en-US" altLang="zh-TW" sz="24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 自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主權</a:t>
            </a: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3.</a:t>
            </a:r>
            <a:r>
              <a:rPr lang="zh-TW" altLang="en-US" sz="24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相信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自己的直覺</a:t>
            </a: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4.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嘗試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和騷擾者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溝通</a:t>
            </a: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5.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詳實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記錄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被騷擾的經過</a:t>
            </a: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6.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告訴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信任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的人</a:t>
            </a: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7.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向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相關單位提出</a:t>
            </a:r>
            <a:r>
              <a:rPr lang="zh-TW" altLang="en-US" sz="24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申訴</a:t>
            </a:r>
          </a:p>
        </p:txBody>
      </p:sp>
    </p:spTree>
    <p:extLst>
      <p:ext uri="{BB962C8B-B14F-4D97-AF65-F5344CB8AC3E}">
        <p14:creationId xmlns:p14="http://schemas.microsoft.com/office/powerpoint/2010/main" val="13264752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51521" y="1124744"/>
            <a:ext cx="2808312" cy="1695631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性騷擾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防治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【</a:t>
            </a:r>
            <a:r>
              <a:rPr lang="zh-TW" altLang="en-US" dirty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旁觀</a:t>
            </a:r>
            <a:r>
              <a:rPr lang="zh-TW" altLang="en-US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者</a:t>
            </a:r>
            <a:r>
              <a:rPr lang="en-US" altLang="zh-TW" dirty="0" smtClean="0">
                <a:solidFill>
                  <a:srgbClr val="FFFF66"/>
                </a:solidFill>
                <a:latin typeface="華康談楷體W5" pitchFamily="65" charset="-120"/>
                <a:ea typeface="華康談楷體W5" pitchFamily="65" charset="-120"/>
              </a:rPr>
              <a:t>】</a:t>
            </a:r>
            <a:endParaRPr lang="zh-TW" altLang="en-US" dirty="0">
              <a:solidFill>
                <a:srgbClr val="FFFF66"/>
              </a:solidFill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1.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不要成為情境共犯</a:t>
            </a: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2.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不要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落入「責怪受害者」迷思</a:t>
            </a:r>
          </a:p>
          <a:p>
            <a:pPr marL="0" indent="0">
              <a:buNone/>
            </a:pP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</a:t>
            </a:r>
            <a:r>
              <a:rPr lang="en-US" altLang="zh-TW" sz="2400" dirty="0" smtClean="0">
                <a:latin typeface="華康談楷體W5" pitchFamily="65" charset="-120"/>
                <a:ea typeface="華康談楷體W5" pitchFamily="65" charset="-120"/>
              </a:rPr>
              <a:t>3.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制止</a:t>
            </a: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加害人，支持受害者，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協助</a:t>
            </a:r>
            <a:endParaRPr lang="en-US" altLang="zh-TW" sz="24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sz="2400" dirty="0" smtClean="0">
                <a:latin typeface="華康談楷體W5" pitchFamily="65" charset="-120"/>
                <a:ea typeface="華康談楷體W5" pitchFamily="65" charset="-120"/>
              </a:rPr>
              <a:t>   作證</a:t>
            </a:r>
            <a:endParaRPr lang="en-US" altLang="zh-TW" sz="2400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endParaRPr lang="en-US" altLang="zh-TW" sz="2400" dirty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endParaRPr lang="zh-TW" altLang="en-US" sz="2400" dirty="0">
              <a:latin typeface="華康談楷體W5" pitchFamily="65" charset="-120"/>
              <a:ea typeface="華康談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037700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-252536" y="836712"/>
            <a:ext cx="3456385" cy="1983663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談楷體W5" pitchFamily="65" charset="-120"/>
                <a:ea typeface="華康談楷體W5" pitchFamily="65" charset="-120"/>
              </a:rPr>
              <a:t>職場性騷擾</a:t>
            </a:r>
            <a: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  <a:t/>
            </a:r>
            <a:br>
              <a:rPr lang="en-US" altLang="zh-TW" sz="4800" dirty="0" smtClean="0">
                <a:latin typeface="華康談楷體W5" pitchFamily="65" charset="-120"/>
                <a:ea typeface="華康談楷體W5" pitchFamily="65" charset="-120"/>
              </a:rPr>
            </a:br>
            <a:r>
              <a:rPr lang="zh-TW" altLang="en-US" sz="48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申訴</a:t>
            </a:r>
            <a:r>
              <a:rPr lang="zh-TW" altLang="en-US" sz="4800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管道</a:t>
            </a:r>
          </a:p>
        </p:txBody>
      </p:sp>
      <p:sp>
        <p:nvSpPr>
          <p:cNvPr id="4" name="內容版面配置區 1"/>
          <p:cNvSpPr>
            <a:spLocks noGrp="1"/>
          </p:cNvSpPr>
          <p:nvPr>
            <p:ph idx="1"/>
          </p:nvPr>
        </p:nvSpPr>
        <p:spPr>
          <a:xfrm>
            <a:off x="3707904" y="1412776"/>
            <a:ext cx="5328592" cy="5077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☆向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雇主提出性騷擾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申訴；如果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性騷擾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行為人就是雇主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，則直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 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 接到</a:t>
            </a:r>
            <a:r>
              <a:rPr lang="zh-TW" altLang="en-US" dirty="0">
                <a:latin typeface="華康談楷體W5" pitchFamily="65" charset="-120"/>
                <a:ea typeface="華康談楷體W5" pitchFamily="65" charset="-120"/>
              </a:rPr>
              <a:t>當地縣市勞工局</a:t>
            </a:r>
            <a:r>
              <a:rPr lang="zh-TW" altLang="en-US" dirty="0" smtClean="0">
                <a:latin typeface="華康談楷體W5" pitchFamily="65" charset="-120"/>
                <a:ea typeface="華康談楷體W5" pitchFamily="65" charset="-120"/>
              </a:rPr>
              <a:t>提出申訴</a:t>
            </a: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endParaRPr lang="en-US" altLang="zh-TW" dirty="0" smtClean="0">
              <a:latin typeface="華康談楷體W5" pitchFamily="65" charset="-120"/>
              <a:ea typeface="華康談楷體W5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☆學生事務處</a:t>
            </a:r>
          </a:p>
          <a:p>
            <a:pPr marL="0" indent="0">
              <a:buNone/>
            </a:pP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  秘書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室</a:t>
            </a:r>
            <a:r>
              <a:rPr lang="en-US" altLang="zh-TW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-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性平教育委員會</a:t>
            </a:r>
          </a:p>
          <a:p>
            <a:pPr marL="0" indent="0">
              <a:buNone/>
            </a:pPr>
            <a:r>
              <a:rPr lang="zh-TW" altLang="en-US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  校</a:t>
            </a:r>
            <a:r>
              <a:rPr lang="zh-TW" altLang="en-US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內申訴專線：</a:t>
            </a:r>
            <a:r>
              <a:rPr lang="en-US" altLang="zh-TW" dirty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02-6621-9995</a:t>
            </a:r>
          </a:p>
          <a:p>
            <a:pPr marL="0" indent="0">
              <a:buNone/>
            </a:pPr>
            <a:endParaRPr lang="zh-TW" altLang="en-US" dirty="0">
              <a:latin typeface="華康談楷體W5" pitchFamily="65" charset="-120"/>
              <a:ea typeface="華康談楷體W5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386526"/>
            <a:ext cx="2448272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1155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2"/>
          <p:cNvSpPr>
            <a:spLocks noGrp="1"/>
          </p:cNvSpPr>
          <p:nvPr>
            <p:ph type="title"/>
          </p:nvPr>
        </p:nvSpPr>
        <p:spPr>
          <a:xfrm>
            <a:off x="1979712" y="2636912"/>
            <a:ext cx="5832648" cy="2448272"/>
          </a:xfrm>
        </p:spPr>
        <p:txBody>
          <a:bodyPr>
            <a:noAutofit/>
          </a:bodyPr>
          <a:lstStyle/>
          <a:p>
            <a:r>
              <a:rPr lang="en-US" altLang="zh-TW" sz="10000" dirty="0" smtClean="0">
                <a:solidFill>
                  <a:srgbClr val="FF99FF"/>
                </a:solidFill>
                <a:latin typeface="華康談楷體W5" pitchFamily="65" charset="-120"/>
                <a:ea typeface="華康談楷體W5" pitchFamily="65" charset="-120"/>
              </a:rPr>
              <a:t>THE END</a:t>
            </a:r>
            <a:endParaRPr lang="zh-TW" altLang="en-US" sz="10000" dirty="0">
              <a:solidFill>
                <a:srgbClr val="FF99FF"/>
              </a:solidFill>
              <a:latin typeface="華康談楷體W5" pitchFamily="65" charset="-120"/>
              <a:ea typeface="華康談楷體W5" pitchFamily="65" charset="-12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50"/>
            <a:ext cx="9180512" cy="745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5179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均衡">
  <a:themeElements>
    <a:clrScheme name="均衡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均衡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均衡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TM01859865[[fn=均衡]]</Template>
  <TotalTime>286</TotalTime>
  <Words>1266</Words>
  <Application>Microsoft Office PowerPoint</Application>
  <PresentationFormat>如螢幕大小 (4:3)</PresentationFormat>
  <Paragraphs>218</Paragraphs>
  <Slides>24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5" baseType="lpstr">
      <vt:lpstr>均衡</vt:lpstr>
      <vt:lpstr>PowerPoint 簡報</vt:lpstr>
      <vt:lpstr>簡報大綱 </vt:lpstr>
      <vt:lpstr>校外實習 目的</vt:lpstr>
      <vt:lpstr>實習前 注意事項</vt:lpstr>
      <vt:lpstr>學生校外實習團體保險</vt:lpstr>
      <vt:lpstr>申請保險理賠應備文件</vt:lpstr>
      <vt:lpstr>境外實習前 注意事項</vt:lpstr>
      <vt:lpstr>實習前 注意事項</vt:lpstr>
      <vt:lpstr>實習中 注意事項</vt:lpstr>
      <vt:lpstr>實習後 注意事項</vt:lpstr>
      <vt:lpstr>案例與 迷思</vt:lpstr>
      <vt:lpstr>案例與 迷思</vt:lpstr>
      <vt:lpstr>校外實習 申訴管道</vt:lpstr>
      <vt:lpstr>認識 職場性騷擾</vt:lpstr>
      <vt:lpstr>何謂 職場性騷擾</vt:lpstr>
      <vt:lpstr>認識 職場性騷擾</vt:lpstr>
      <vt:lpstr>這是 性騷擾嗎</vt:lpstr>
      <vt:lpstr>這是 性騷擾嗎</vt:lpstr>
      <vt:lpstr>這是 性騷擾嗎</vt:lpstr>
      <vt:lpstr>這是 性騷擾嗎</vt:lpstr>
      <vt:lpstr>性騷擾 防治</vt:lpstr>
      <vt:lpstr>性騷擾 防治</vt:lpstr>
      <vt:lpstr>職場性騷擾 申訴管道</vt:lpstr>
      <vt:lpstr>THE END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52</cp:revision>
  <dcterms:created xsi:type="dcterms:W3CDTF">2018-11-05T09:56:44Z</dcterms:created>
  <dcterms:modified xsi:type="dcterms:W3CDTF">2019-07-08T07:11:17Z</dcterms:modified>
</cp:coreProperties>
</file>