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" r:id="rId2"/>
    <p:sldId id="351" r:id="rId3"/>
    <p:sldId id="352" r:id="rId4"/>
    <p:sldId id="353" r:id="rId5"/>
    <p:sldId id="35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349AF6-BB29-461A-AB06-EB4846226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AC170CF-515B-4E14-AE09-D3D0B7DCF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3824BB-E712-415C-9DDF-5F2EEA7D6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ABE65D-4BB6-4728-B31D-6FF5169C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2B5B61-11E8-43EA-B7EE-C590B8A33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61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C16169-2F26-4CB1-B0B3-922978A52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673EEA4-5A29-4671-8EB9-9A2ABF3A6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86C29-A924-4C31-A214-48368546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4E4968-C098-4D9E-AFED-C16F6ADD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6EA794-4893-40F9-96BC-A658BC1DB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3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831C149-7029-4E81-8DAF-28B20F8F8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DE90EC1-2B9E-491E-A6CB-D8BE7AC56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543E73-C089-4967-BDCA-7EF5152AB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D5C493-5AA2-4E5F-84E4-167B0A6B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A3514A-8513-4C86-9CC7-DC0576AC4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02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E621F2-5754-4297-A18C-76534BAA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CAD448-A9E6-4191-B667-8ED77022E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2B1F62-A2B0-481B-A72D-E9B348B4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12BAD1-0E7C-413E-8E2B-9975B4BB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C2507A-2471-4ED9-BB80-C81D11F4D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88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5AF79D-480A-43A8-A8C7-90229C34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7162A84-00F1-4C84-8434-54F19FDE5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48A7243-86FE-4F5B-B580-2AA1FBF3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CD9ED1-4D0C-4C3C-9E0D-78C415597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C43DFF-3596-4AA1-AA29-C0EC5151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56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DA9E34-B33E-48F2-B8D5-24D46FD3B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B4964C-7D56-49D5-9E84-3BE10AB63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E95B68-4384-48B7-9823-ACC40CB5D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7E8FCD3-5D19-4936-A71B-96DDC8BB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9FDC8FC-52A9-4FC4-84A3-FDCD8C6A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84F020-63FD-4626-A4A6-FF07BD40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76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65F787-1B71-428B-ADDD-A833EF4CF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B8AAD65-42CB-4629-B25A-5D883E561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18279B4-CC8F-42DF-8F8B-676DC7CDA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70AAADB-97BF-4F9D-8571-DEC6D20C8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46A45C5-977F-4A70-A1E8-565346DEAE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38EB82D-6B61-4068-B9E8-9CCDB5C3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F54A9A8-618D-450A-A519-967CF8765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47CF19C-A761-498B-9276-9C2AFB95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55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F80DE8-77F2-42E3-8923-2118BDB1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58E1488-4276-48D0-B8B4-8FFDA6665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0ACA668-CF4C-4A53-8229-1290AA79E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219A3C8-C5B1-4C83-977D-2D9DC00D2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43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7FA88EF-4A81-4730-B24A-868A8D4B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DA28F78-592A-4756-BF22-822EDA1F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B33404F-1255-4482-9BCE-43529133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33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B95ED1-B9D8-45A7-8CE7-4482077E9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D9AFA8-CEC1-4BB6-A0A0-F0B633BB3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B1F6E18-59C0-4BAE-80AA-66C212423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1FE01B1-F2CA-45A0-B6F5-47FB636D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3B947C3-BA5B-4FEE-9611-3871ADC2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CC78554-761F-418B-8FEA-15261190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19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BC45FF-2A28-4364-B6F2-DA4716A2A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1D8718C-E0F5-4A36-B382-4469B1A89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4F99A5C-3F8B-457F-BE93-C4528F572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4F827FA-66F9-4CEC-B5C2-7DD687AF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92CC9F-C31A-4812-B50D-6E1F0C69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7C33F32-F1E9-41AA-B9C9-14925BF7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89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57BF489-2603-48D1-B951-9BE55D37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FE8FE3B-EEB9-49B6-9FAF-E8FE98340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2D5973-7989-4476-9B68-207AAAE141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F416B-A3FC-4710-A3A4-4570F03E0766}" type="datetimeFigureOut">
              <a:rPr lang="zh-TW" altLang="en-US" smtClean="0"/>
              <a:t>2026/3/25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F0ABB3-878D-4007-B8C2-FEC32F826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9F6C11-E455-4A71-B381-B667F3E7E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9FB3-04E4-417A-8988-9EB8BB8EB8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53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7DA46E5D-E4F3-4DE4-BBE6-78066FAD77C7}"/>
              </a:ext>
            </a:extLst>
          </p:cNvPr>
          <p:cNvSpPr txBox="1"/>
          <p:nvPr/>
        </p:nvSpPr>
        <p:spPr>
          <a:xfrm>
            <a:off x="3783320" y="621813"/>
            <a:ext cx="462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展場設計圖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繳交範例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2726272" y="1486941"/>
            <a:ext cx="9245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/>
              <a:t>範例</a:t>
            </a:r>
            <a:r>
              <a:rPr lang="en-US" altLang="zh-TW" sz="2000" b="1" dirty="0"/>
              <a:t>-</a:t>
            </a:r>
            <a:r>
              <a:rPr lang="zh-TW" altLang="en-US" sz="2000" b="1" dirty="0"/>
              <a:t>第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/>
              <a:t>組共需層板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片</a:t>
            </a:r>
            <a:r>
              <a:rPr lang="zh-TW" altLang="en-US" sz="2000" b="1" dirty="0"/>
              <a:t>、夾燈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盞</a:t>
            </a:r>
            <a:r>
              <a:rPr lang="zh-TW" altLang="en-US" sz="2000" b="1" dirty="0"/>
              <a:t>、伸縮掛勾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個，</a:t>
            </a:r>
            <a:r>
              <a:rPr lang="zh-TW" altLang="en-US" sz="2000" b="1" dirty="0"/>
              <a:t>層板位置離地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公分</a:t>
            </a:r>
          </a:p>
          <a:p>
            <a:endParaRPr lang="zh-TW" altLang="en-US" sz="2000" b="1" dirty="0">
              <a:solidFill>
                <a:srgbClr val="FF0000"/>
              </a:solidFill>
            </a:endParaRPr>
          </a:p>
          <a:p>
            <a:endParaRPr lang="zh-TW" altLang="en-US" sz="2000" b="1" dirty="0"/>
          </a:p>
        </p:txBody>
      </p:sp>
      <p:grpSp>
        <p:nvGrpSpPr>
          <p:cNvPr id="34" name="群組 33"/>
          <p:cNvGrpSpPr/>
          <p:nvPr/>
        </p:nvGrpSpPr>
        <p:grpSpPr>
          <a:xfrm>
            <a:off x="3002308" y="2287037"/>
            <a:ext cx="7456690" cy="3932270"/>
            <a:chOff x="3002308" y="2287037"/>
            <a:chExt cx="7456690" cy="3932270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3007896" y="2290847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4368073" y="2287037"/>
              <a:ext cx="1360177" cy="1307640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7094015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5728250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19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3002308" y="2294022"/>
              <a:ext cx="663942" cy="2134483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0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3666250" y="3047999"/>
              <a:ext cx="663942" cy="2265981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4331319" y="3866147"/>
              <a:ext cx="663942" cy="2353160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3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8448604" y="2287037"/>
              <a:ext cx="672288" cy="2100728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4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9120451" y="3064041"/>
              <a:ext cx="672288" cy="2183354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8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9786710" y="3866147"/>
              <a:ext cx="672288" cy="2231480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pic>
        <p:nvPicPr>
          <p:cNvPr id="2056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216" y="2094532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群組 30"/>
          <p:cNvGrpSpPr/>
          <p:nvPr/>
        </p:nvGrpSpPr>
        <p:grpSpPr>
          <a:xfrm>
            <a:off x="7742020" y="2294022"/>
            <a:ext cx="366050" cy="753977"/>
            <a:chOff x="7774104" y="2374232"/>
            <a:chExt cx="366050" cy="753977"/>
          </a:xfrm>
        </p:grpSpPr>
        <p:cxnSp>
          <p:nvCxnSpPr>
            <p:cNvPr id="7" name="直線接點 6"/>
            <p:cNvCxnSpPr/>
            <p:nvPr/>
          </p:nvCxnSpPr>
          <p:spPr>
            <a:xfrm flipV="1">
              <a:off x="7774104" y="2374232"/>
              <a:ext cx="0" cy="7539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flipV="1">
              <a:off x="7780909" y="2741984"/>
              <a:ext cx="359245" cy="3769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476" y="3433454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群組 41"/>
          <p:cNvGrpSpPr/>
          <p:nvPr/>
        </p:nvGrpSpPr>
        <p:grpSpPr>
          <a:xfrm>
            <a:off x="9456595" y="4645606"/>
            <a:ext cx="1022487" cy="794242"/>
            <a:chOff x="8095518" y="4050721"/>
            <a:chExt cx="692395" cy="537835"/>
          </a:xfrm>
        </p:grpSpPr>
        <p:cxnSp>
          <p:nvCxnSpPr>
            <p:cNvPr id="43" name="直線接點 42"/>
            <p:cNvCxnSpPr/>
            <p:nvPr/>
          </p:nvCxnSpPr>
          <p:spPr>
            <a:xfrm>
              <a:off x="8095519" y="4104979"/>
              <a:ext cx="465992" cy="4835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>
              <a:off x="8330712" y="4050721"/>
              <a:ext cx="457200" cy="4659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 flipH="1">
              <a:off x="8559312" y="4505964"/>
              <a:ext cx="228601" cy="724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/>
            <p:nvPr/>
          </p:nvCxnSpPr>
          <p:spPr>
            <a:xfrm flipV="1">
              <a:off x="8095518" y="4050721"/>
              <a:ext cx="232997" cy="542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文字方塊 31"/>
          <p:cNvSpPr txBox="1"/>
          <p:nvPr/>
        </p:nvSpPr>
        <p:spPr>
          <a:xfrm>
            <a:off x="779501" y="2466601"/>
            <a:ext cx="1506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000" dirty="0">
                <a:latin typeface="Arial" panose="020B0604020202020204" pitchFamily="34" charset="0"/>
                <a:ea typeface="標楷體" panose="03000509000000000000" pitchFamily="65" charset="-120"/>
              </a:rPr>
              <a:t>A</a:t>
            </a:r>
            <a:r>
              <a:rPr lang="zh-TW" altLang="en-US" sz="3000" dirty="0">
                <a:latin typeface="Arial" panose="020B0604020202020204" pitchFamily="34" charset="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859161" y="1725200"/>
            <a:ext cx="1555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u="sng" dirty="0"/>
              <a:t>設計圖繳交單</a:t>
            </a:r>
          </a:p>
        </p:txBody>
      </p:sp>
    </p:spTree>
    <p:extLst>
      <p:ext uri="{BB962C8B-B14F-4D97-AF65-F5344CB8AC3E}">
        <p14:creationId xmlns:p14="http://schemas.microsoft.com/office/powerpoint/2010/main" val="34415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hecker/>
      </p:transition>
    </mc:Choice>
    <mc:Fallback xmlns="">
      <p:transition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7DA46E5D-E4F3-4DE4-BBE6-78066FAD77C7}"/>
              </a:ext>
            </a:extLst>
          </p:cNvPr>
          <p:cNvSpPr txBox="1"/>
          <p:nvPr/>
        </p:nvSpPr>
        <p:spPr>
          <a:xfrm>
            <a:off x="3783320" y="621813"/>
            <a:ext cx="462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展場設計圖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繳交範例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2139043" y="1661098"/>
            <a:ext cx="8966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/>
              <a:t>範例</a:t>
            </a:r>
            <a:r>
              <a:rPr lang="en-US" altLang="zh-TW" sz="2000" b="1" dirty="0"/>
              <a:t>-</a:t>
            </a:r>
            <a:r>
              <a:rPr lang="zh-TW" altLang="en-US" sz="2000" b="1" dirty="0"/>
              <a:t>第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/>
              <a:t>組共需層板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片</a:t>
            </a:r>
            <a:r>
              <a:rPr lang="zh-TW" altLang="en-US" sz="2000" b="1" dirty="0"/>
              <a:t>、夾燈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盞</a:t>
            </a:r>
            <a:r>
              <a:rPr lang="zh-TW" altLang="en-US" sz="2000" b="1" dirty="0"/>
              <a:t>、伸縮掛勾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個，</a:t>
            </a:r>
            <a:r>
              <a:rPr lang="zh-TW" altLang="en-US" sz="2000" b="1" dirty="0"/>
              <a:t>層板位置離地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公分</a:t>
            </a:r>
          </a:p>
        </p:txBody>
      </p:sp>
      <p:grpSp>
        <p:nvGrpSpPr>
          <p:cNvPr id="9" name="群組 8"/>
          <p:cNvGrpSpPr/>
          <p:nvPr/>
        </p:nvGrpSpPr>
        <p:grpSpPr>
          <a:xfrm>
            <a:off x="3007896" y="2287037"/>
            <a:ext cx="7451102" cy="3826632"/>
            <a:chOff x="3007896" y="2287037"/>
            <a:chExt cx="7451102" cy="3826632"/>
          </a:xfrm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3007896" y="2290847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dirty="0"/>
                <a:t> </a:t>
              </a:r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4368073" y="2287037"/>
              <a:ext cx="1360177" cy="1307640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dirty="0"/>
                <a:t>                                  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7094015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5728250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dirty="0"/>
                <a:t>   </a:t>
              </a:r>
              <a:r>
                <a:rPr lang="zh-TW" altLang="en-US" dirty="0"/>
                <a:t>                  </a:t>
              </a:r>
            </a:p>
          </p:txBody>
        </p:sp>
        <p:sp>
          <p:nvSpPr>
            <p:cNvPr id="27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8448604" y="2287037"/>
              <a:ext cx="672288" cy="2100728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9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9120451" y="3064041"/>
              <a:ext cx="672288" cy="2183354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0" name="矩形 6">
              <a:extLst>
                <a:ext uri="{FF2B5EF4-FFF2-40B4-BE49-F238E27FC236}">
                  <a16:creationId xmlns:a16="http://schemas.microsoft.com/office/drawing/2014/main" id="{FDA8AB98-2B70-4A7C-823A-22379BD91B72}"/>
                </a:ext>
              </a:extLst>
            </p:cNvPr>
            <p:cNvSpPr/>
            <p:nvPr/>
          </p:nvSpPr>
          <p:spPr>
            <a:xfrm>
              <a:off x="9786710" y="3882189"/>
              <a:ext cx="672288" cy="2231480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56186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  <a:gd name="connsiteX0" fmla="*/ 0 w 689918"/>
                <a:gd name="connsiteY0" fmla="*/ 0 h 2104560"/>
                <a:gd name="connsiteX1" fmla="*/ 689914 w 689918"/>
                <a:gd name="connsiteY1" fmla="*/ 756186 h 2104560"/>
                <a:gd name="connsiteX2" fmla="*/ 681450 w 689918"/>
                <a:gd name="connsiteY2" fmla="*/ 2104560 h 2104560"/>
                <a:gd name="connsiteX3" fmla="*/ 27580 w 689918"/>
                <a:gd name="connsiteY3" fmla="*/ 1182891 h 2104560"/>
                <a:gd name="connsiteX4" fmla="*/ 0 w 689918"/>
                <a:gd name="connsiteY4" fmla="*/ 0 h 2104560"/>
                <a:gd name="connsiteX0" fmla="*/ 5233 w 695151"/>
                <a:gd name="connsiteY0" fmla="*/ 0 h 2104560"/>
                <a:gd name="connsiteX1" fmla="*/ 695147 w 695151"/>
                <a:gd name="connsiteY1" fmla="*/ 756186 h 2104560"/>
                <a:gd name="connsiteX2" fmla="*/ 686683 w 695151"/>
                <a:gd name="connsiteY2" fmla="*/ 2104560 h 2104560"/>
                <a:gd name="connsiteX3" fmla="*/ 637 w 695151"/>
                <a:gd name="connsiteY3" fmla="*/ 1222090 h 2104560"/>
                <a:gd name="connsiteX4" fmla="*/ 5233 w 695151"/>
                <a:gd name="connsiteY4" fmla="*/ 0 h 2104560"/>
                <a:gd name="connsiteX0" fmla="*/ 5233 w 695156"/>
                <a:gd name="connsiteY0" fmla="*/ 0 h 2065361"/>
                <a:gd name="connsiteX1" fmla="*/ 695147 w 695156"/>
                <a:gd name="connsiteY1" fmla="*/ 756186 h 2065361"/>
                <a:gd name="connsiteX2" fmla="*/ 691280 w 695156"/>
                <a:gd name="connsiteY2" fmla="*/ 2065361 h 2065361"/>
                <a:gd name="connsiteX3" fmla="*/ 637 w 695156"/>
                <a:gd name="connsiteY3" fmla="*/ 1222090 h 2065361"/>
                <a:gd name="connsiteX4" fmla="*/ 5233 w 695156"/>
                <a:gd name="connsiteY4" fmla="*/ 0 h 2065361"/>
                <a:gd name="connsiteX0" fmla="*/ 0 w 689923"/>
                <a:gd name="connsiteY0" fmla="*/ 0 h 2065361"/>
                <a:gd name="connsiteX1" fmla="*/ 689914 w 689923"/>
                <a:gd name="connsiteY1" fmla="*/ 756186 h 2065361"/>
                <a:gd name="connsiteX2" fmla="*/ 686047 w 689923"/>
                <a:gd name="connsiteY2" fmla="*/ 2065361 h 2065361"/>
                <a:gd name="connsiteX3" fmla="*/ 3300 w 689923"/>
                <a:gd name="connsiteY3" fmla="*/ 1252018 h 2065361"/>
                <a:gd name="connsiteX4" fmla="*/ 0 w 689923"/>
                <a:gd name="connsiteY4" fmla="*/ 0 h 2065361"/>
                <a:gd name="connsiteX0" fmla="*/ 0 w 689923"/>
                <a:gd name="connsiteY0" fmla="*/ 0 h 2076584"/>
                <a:gd name="connsiteX1" fmla="*/ 689914 w 689923"/>
                <a:gd name="connsiteY1" fmla="*/ 767409 h 2076584"/>
                <a:gd name="connsiteX2" fmla="*/ 686047 w 689923"/>
                <a:gd name="connsiteY2" fmla="*/ 2076584 h 2076584"/>
                <a:gd name="connsiteX3" fmla="*/ 3300 w 689923"/>
                <a:gd name="connsiteY3" fmla="*/ 1263241 h 2076584"/>
                <a:gd name="connsiteX4" fmla="*/ 0 w 689923"/>
                <a:gd name="connsiteY4" fmla="*/ 0 h 2076584"/>
                <a:gd name="connsiteX0" fmla="*/ 0 w 693871"/>
                <a:gd name="connsiteY0" fmla="*/ 0 h 2080325"/>
                <a:gd name="connsiteX1" fmla="*/ 693862 w 693871"/>
                <a:gd name="connsiteY1" fmla="*/ 771150 h 2080325"/>
                <a:gd name="connsiteX2" fmla="*/ 689995 w 693871"/>
                <a:gd name="connsiteY2" fmla="*/ 2080325 h 2080325"/>
                <a:gd name="connsiteX3" fmla="*/ 7248 w 693871"/>
                <a:gd name="connsiteY3" fmla="*/ 1266982 h 2080325"/>
                <a:gd name="connsiteX4" fmla="*/ 0 w 693871"/>
                <a:gd name="connsiteY4" fmla="*/ 0 h 2080325"/>
                <a:gd name="connsiteX0" fmla="*/ 0 w 697819"/>
                <a:gd name="connsiteY0" fmla="*/ 0 h 2084066"/>
                <a:gd name="connsiteX1" fmla="*/ 697810 w 697819"/>
                <a:gd name="connsiteY1" fmla="*/ 774891 h 2084066"/>
                <a:gd name="connsiteX2" fmla="*/ 693943 w 697819"/>
                <a:gd name="connsiteY2" fmla="*/ 2084066 h 2084066"/>
                <a:gd name="connsiteX3" fmla="*/ 11196 w 697819"/>
                <a:gd name="connsiteY3" fmla="*/ 1270723 h 2084066"/>
                <a:gd name="connsiteX4" fmla="*/ 0 w 697819"/>
                <a:gd name="connsiteY4" fmla="*/ 0 h 2084066"/>
                <a:gd name="connsiteX0" fmla="*/ 0 w 709657"/>
                <a:gd name="connsiteY0" fmla="*/ 0 h 2084066"/>
                <a:gd name="connsiteX1" fmla="*/ 709655 w 709657"/>
                <a:gd name="connsiteY1" fmla="*/ 774891 h 2084066"/>
                <a:gd name="connsiteX2" fmla="*/ 693943 w 709657"/>
                <a:gd name="connsiteY2" fmla="*/ 2084066 h 2084066"/>
                <a:gd name="connsiteX3" fmla="*/ 11196 w 709657"/>
                <a:gd name="connsiteY3" fmla="*/ 1270723 h 2084066"/>
                <a:gd name="connsiteX4" fmla="*/ 0 w 709657"/>
                <a:gd name="connsiteY4" fmla="*/ 0 h 2084066"/>
                <a:gd name="connsiteX0" fmla="*/ 48 w 699582"/>
                <a:gd name="connsiteY0" fmla="*/ 0 h 2077672"/>
                <a:gd name="connsiteX1" fmla="*/ 699580 w 699582"/>
                <a:gd name="connsiteY1" fmla="*/ 768497 h 2077672"/>
                <a:gd name="connsiteX2" fmla="*/ 683868 w 699582"/>
                <a:gd name="connsiteY2" fmla="*/ 2077672 h 2077672"/>
                <a:gd name="connsiteX3" fmla="*/ 1121 w 699582"/>
                <a:gd name="connsiteY3" fmla="*/ 1264329 h 2077672"/>
                <a:gd name="connsiteX4" fmla="*/ 48 w 699582"/>
                <a:gd name="connsiteY4" fmla="*/ 0 h 2077672"/>
                <a:gd name="connsiteX0" fmla="*/ 6266 w 699052"/>
                <a:gd name="connsiteY0" fmla="*/ 0 h 2071278"/>
                <a:gd name="connsiteX1" fmla="*/ 699050 w 699052"/>
                <a:gd name="connsiteY1" fmla="*/ 762103 h 2071278"/>
                <a:gd name="connsiteX2" fmla="*/ 683338 w 699052"/>
                <a:gd name="connsiteY2" fmla="*/ 2071278 h 2071278"/>
                <a:gd name="connsiteX3" fmla="*/ 591 w 699052"/>
                <a:gd name="connsiteY3" fmla="*/ 1257935 h 2071278"/>
                <a:gd name="connsiteX4" fmla="*/ 6266 w 699052"/>
                <a:gd name="connsiteY4" fmla="*/ 0 h 2071278"/>
                <a:gd name="connsiteX0" fmla="*/ 47 w 699581"/>
                <a:gd name="connsiteY0" fmla="*/ 0 h 2071278"/>
                <a:gd name="connsiteX1" fmla="*/ 699579 w 699581"/>
                <a:gd name="connsiteY1" fmla="*/ 762103 h 2071278"/>
                <a:gd name="connsiteX2" fmla="*/ 683867 w 699581"/>
                <a:gd name="connsiteY2" fmla="*/ 2071278 h 2071278"/>
                <a:gd name="connsiteX3" fmla="*/ 1120 w 699581"/>
                <a:gd name="connsiteY3" fmla="*/ 1257935 h 2071278"/>
                <a:gd name="connsiteX4" fmla="*/ 47 w 699581"/>
                <a:gd name="connsiteY4" fmla="*/ 0 h 207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9581" h="2071278">
                  <a:moveTo>
                    <a:pt x="47" y="0"/>
                  </a:moveTo>
                  <a:lnTo>
                    <a:pt x="699579" y="762103"/>
                  </a:lnTo>
                  <a:cubicBezTo>
                    <a:pt x="699822" y="1215916"/>
                    <a:pt x="683624" y="1617465"/>
                    <a:pt x="683867" y="2071278"/>
                  </a:cubicBezTo>
                  <a:lnTo>
                    <a:pt x="1120" y="1257935"/>
                  </a:lnTo>
                  <a:cubicBezTo>
                    <a:pt x="-2267" y="871855"/>
                    <a:pt x="3434" y="386080"/>
                    <a:pt x="47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pic>
        <p:nvPicPr>
          <p:cNvPr id="31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781" y="2092603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" name="群組 31"/>
          <p:cNvGrpSpPr/>
          <p:nvPr/>
        </p:nvGrpSpPr>
        <p:grpSpPr>
          <a:xfrm>
            <a:off x="8733988" y="2638926"/>
            <a:ext cx="206373" cy="770020"/>
            <a:chOff x="7774103" y="2326106"/>
            <a:chExt cx="206373" cy="770020"/>
          </a:xfrm>
        </p:grpSpPr>
        <p:cxnSp>
          <p:nvCxnSpPr>
            <p:cNvPr id="33" name="直線接點 32"/>
            <p:cNvCxnSpPr/>
            <p:nvPr/>
          </p:nvCxnSpPr>
          <p:spPr>
            <a:xfrm flipV="1">
              <a:off x="7774104" y="2326106"/>
              <a:ext cx="0" cy="7539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/>
            <p:nvPr/>
          </p:nvCxnSpPr>
          <p:spPr>
            <a:xfrm flipV="1">
              <a:off x="7774103" y="2879559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群組 38"/>
          <p:cNvGrpSpPr/>
          <p:nvPr/>
        </p:nvGrpSpPr>
        <p:grpSpPr>
          <a:xfrm>
            <a:off x="9456595" y="4645606"/>
            <a:ext cx="1022487" cy="794242"/>
            <a:chOff x="8095518" y="4050721"/>
            <a:chExt cx="692395" cy="537835"/>
          </a:xfrm>
        </p:grpSpPr>
        <p:cxnSp>
          <p:nvCxnSpPr>
            <p:cNvPr id="40" name="直線接點 39"/>
            <p:cNvCxnSpPr/>
            <p:nvPr/>
          </p:nvCxnSpPr>
          <p:spPr>
            <a:xfrm>
              <a:off x="8095519" y="4104979"/>
              <a:ext cx="465992" cy="4835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>
              <a:off x="8330712" y="4050721"/>
              <a:ext cx="457200" cy="4659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H="1">
              <a:off x="8559312" y="4505964"/>
              <a:ext cx="228601" cy="724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/>
            <p:nvPr/>
          </p:nvCxnSpPr>
          <p:spPr>
            <a:xfrm flipV="1">
              <a:off x="8095518" y="4050721"/>
              <a:ext cx="232997" cy="5425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/>
          <p:nvPr/>
        </p:nvGrpSpPr>
        <p:grpSpPr>
          <a:xfrm>
            <a:off x="7481318" y="2294022"/>
            <a:ext cx="260702" cy="762680"/>
            <a:chOff x="7513402" y="2374232"/>
            <a:chExt cx="260702" cy="762680"/>
          </a:xfrm>
        </p:grpSpPr>
        <p:cxnSp>
          <p:nvCxnSpPr>
            <p:cNvPr id="49" name="直線接點 48"/>
            <p:cNvCxnSpPr/>
            <p:nvPr/>
          </p:nvCxnSpPr>
          <p:spPr>
            <a:xfrm flipV="1">
              <a:off x="7774104" y="2374232"/>
              <a:ext cx="0" cy="7539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>
              <a:off x="7513402" y="2742255"/>
              <a:ext cx="258366" cy="39465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群組 6"/>
          <p:cNvGrpSpPr/>
          <p:nvPr/>
        </p:nvGrpSpPr>
        <p:grpSpPr>
          <a:xfrm>
            <a:off x="2809069" y="2976113"/>
            <a:ext cx="1559004" cy="206433"/>
            <a:chOff x="2874752" y="5615201"/>
            <a:chExt cx="862981" cy="75987"/>
          </a:xfrm>
        </p:grpSpPr>
        <p:cxnSp>
          <p:nvCxnSpPr>
            <p:cNvPr id="56" name="直線接點 55"/>
            <p:cNvCxnSpPr/>
            <p:nvPr/>
          </p:nvCxnSpPr>
          <p:spPr>
            <a:xfrm flipH="1">
              <a:off x="3608337" y="5615708"/>
              <a:ext cx="129396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/>
            <p:cNvCxnSpPr/>
            <p:nvPr/>
          </p:nvCxnSpPr>
          <p:spPr>
            <a:xfrm flipH="1">
              <a:off x="2874752" y="5615201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/>
            <p:nvPr/>
          </p:nvCxnSpPr>
          <p:spPr>
            <a:xfrm>
              <a:off x="2874752" y="5690681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>
              <a:off x="2991208" y="5619767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0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970" y="3344529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文字方塊 60"/>
          <p:cNvSpPr txBox="1"/>
          <p:nvPr/>
        </p:nvSpPr>
        <p:spPr>
          <a:xfrm>
            <a:off x="511394" y="2017023"/>
            <a:ext cx="1506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000" dirty="0">
                <a:latin typeface="Arial" panose="020B0604020202020204" pitchFamily="34" charset="0"/>
                <a:ea typeface="標楷體" panose="03000509000000000000" pitchFamily="65" charset="-120"/>
              </a:rPr>
              <a:t>B</a:t>
            </a:r>
            <a:r>
              <a:rPr lang="zh-TW" altLang="en-US" sz="3000" dirty="0">
                <a:latin typeface="Arial" panose="020B0604020202020204" pitchFamily="34" charset="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55514C15-CD21-4351-BE53-6585A9FDCE96}"/>
              </a:ext>
            </a:extLst>
          </p:cNvPr>
          <p:cNvSpPr txBox="1"/>
          <p:nvPr/>
        </p:nvSpPr>
        <p:spPr>
          <a:xfrm>
            <a:off x="511394" y="12980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u="sng" dirty="0"/>
              <a:t>設計圖繳交單</a:t>
            </a:r>
          </a:p>
        </p:txBody>
      </p:sp>
    </p:spTree>
    <p:extLst>
      <p:ext uri="{BB962C8B-B14F-4D97-AF65-F5344CB8AC3E}">
        <p14:creationId xmlns:p14="http://schemas.microsoft.com/office/powerpoint/2010/main" val="35428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hecker/>
      </p:transition>
    </mc:Choice>
    <mc:Fallback xmlns="">
      <p:transition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7DA46E5D-E4F3-4DE4-BBE6-78066FAD77C7}"/>
              </a:ext>
            </a:extLst>
          </p:cNvPr>
          <p:cNvSpPr txBox="1"/>
          <p:nvPr/>
        </p:nvSpPr>
        <p:spPr>
          <a:xfrm>
            <a:off x="3783320" y="621813"/>
            <a:ext cx="462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展場設計圖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繳交範例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群組 18"/>
          <p:cNvGrpSpPr/>
          <p:nvPr/>
        </p:nvGrpSpPr>
        <p:grpSpPr>
          <a:xfrm rot="2936024">
            <a:off x="4666535" y="4927764"/>
            <a:ext cx="1220476" cy="353071"/>
            <a:chOff x="7449727" y="4274954"/>
            <a:chExt cx="858953" cy="78511"/>
          </a:xfrm>
        </p:grpSpPr>
        <p:cxnSp>
          <p:nvCxnSpPr>
            <p:cNvPr id="20" name="直線接點 19"/>
            <p:cNvCxnSpPr/>
            <p:nvPr/>
          </p:nvCxnSpPr>
          <p:spPr>
            <a:xfrm>
              <a:off x="7565174" y="4274954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H="1">
              <a:off x="8188919" y="4278702"/>
              <a:ext cx="118319" cy="747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 flipH="1">
              <a:off x="7449727" y="4275827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7451883" y="4351307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字方塊 34"/>
          <p:cNvSpPr txBox="1"/>
          <p:nvPr/>
        </p:nvSpPr>
        <p:spPr>
          <a:xfrm>
            <a:off x="2862204" y="1493443"/>
            <a:ext cx="90739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/>
              <a:t>範例</a:t>
            </a:r>
            <a:r>
              <a:rPr lang="en-US" altLang="zh-TW" sz="2000" b="1" dirty="0"/>
              <a:t>-</a:t>
            </a:r>
            <a:r>
              <a:rPr lang="zh-TW" altLang="en-US" sz="2000" b="1" dirty="0"/>
              <a:t>第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/>
              <a:t>組共需層板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片</a:t>
            </a:r>
            <a:r>
              <a:rPr lang="zh-TW" altLang="en-US" sz="2000" b="1" dirty="0"/>
              <a:t>、夾燈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盞</a:t>
            </a:r>
            <a:r>
              <a:rPr lang="zh-TW" altLang="en-US" sz="2000" b="1" dirty="0"/>
              <a:t>、伸縮掛勾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個，</a:t>
            </a:r>
            <a:r>
              <a:rPr lang="zh-TW" altLang="en-US" sz="2000" b="1" dirty="0"/>
              <a:t>層板位置離地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公分</a:t>
            </a:r>
          </a:p>
          <a:p>
            <a:endParaRPr lang="zh-TW" altLang="en-US" dirty="0"/>
          </a:p>
        </p:txBody>
      </p:sp>
      <p:grpSp>
        <p:nvGrpSpPr>
          <p:cNvPr id="9" name="群組 8"/>
          <p:cNvGrpSpPr/>
          <p:nvPr/>
        </p:nvGrpSpPr>
        <p:grpSpPr>
          <a:xfrm>
            <a:off x="3435442" y="2287037"/>
            <a:ext cx="5451884" cy="3974190"/>
            <a:chOff x="3435442" y="2287037"/>
            <a:chExt cx="5451884" cy="3974190"/>
          </a:xfrm>
        </p:grpSpPr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3441030" y="2290847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4801207" y="2287037"/>
              <a:ext cx="1360177" cy="1307640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7527149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211F40C9-479C-4C26-93CE-C2C2A8429442}"/>
                </a:ext>
              </a:extLst>
            </p:cNvPr>
            <p:cNvSpPr/>
            <p:nvPr/>
          </p:nvSpPr>
          <p:spPr>
            <a:xfrm>
              <a:off x="6161384" y="2294022"/>
              <a:ext cx="1360177" cy="1302584"/>
            </a:xfrm>
            <a:prstGeom prst="rect">
              <a:avLst/>
            </a:prstGeom>
            <a:noFill/>
            <a:ln w="19050">
              <a:solidFill>
                <a:srgbClr val="1517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TW" altLang="en-US"/>
            </a:p>
          </p:txBody>
        </p:sp>
        <p:sp>
          <p:nvSpPr>
            <p:cNvPr id="31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3435442" y="2294022"/>
              <a:ext cx="663942" cy="2134483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3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4099384" y="3047999"/>
              <a:ext cx="663942" cy="2265981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4" name="矩形 6">
              <a:extLst>
                <a:ext uri="{FF2B5EF4-FFF2-40B4-BE49-F238E27FC236}">
                  <a16:creationId xmlns:a16="http://schemas.microsoft.com/office/drawing/2014/main" id="{5332D6D1-EFAE-4C5E-871F-2F0D0D81EF26}"/>
                </a:ext>
              </a:extLst>
            </p:cNvPr>
            <p:cNvSpPr/>
            <p:nvPr/>
          </p:nvSpPr>
          <p:spPr>
            <a:xfrm>
              <a:off x="4760601" y="3838755"/>
              <a:ext cx="663942" cy="2422472"/>
            </a:xfrm>
            <a:custGeom>
              <a:avLst/>
              <a:gdLst>
                <a:gd name="connsiteX0" fmla="*/ 0 w 1412240"/>
                <a:gd name="connsiteY0" fmla="*/ 0 h 955040"/>
                <a:gd name="connsiteX1" fmla="*/ 1412240 w 1412240"/>
                <a:gd name="connsiteY1" fmla="*/ 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076960 w 1412240"/>
                <a:gd name="connsiteY1" fmla="*/ 21336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412240"/>
                <a:gd name="connsiteY0" fmla="*/ 0 h 955040"/>
                <a:gd name="connsiteX1" fmla="*/ 1239520 w 1412240"/>
                <a:gd name="connsiteY1" fmla="*/ 132080 h 955040"/>
                <a:gd name="connsiteX2" fmla="*/ 1412240 w 1412240"/>
                <a:gd name="connsiteY2" fmla="*/ 955040 h 955040"/>
                <a:gd name="connsiteX3" fmla="*/ 0 w 1412240"/>
                <a:gd name="connsiteY3" fmla="*/ 955040 h 955040"/>
                <a:gd name="connsiteX4" fmla="*/ 0 w 1412240"/>
                <a:gd name="connsiteY4" fmla="*/ 0 h 95504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0 w 1239520"/>
                <a:gd name="connsiteY3" fmla="*/ 955040 h 2042160"/>
                <a:gd name="connsiteX4" fmla="*/ 0 w 1239520"/>
                <a:gd name="connsiteY4" fmla="*/ 0 h 2042160"/>
                <a:gd name="connsiteX0" fmla="*/ 0 w 1239520"/>
                <a:gd name="connsiteY0" fmla="*/ 0 h 2042160"/>
                <a:gd name="connsiteX1" fmla="*/ 1239520 w 1239520"/>
                <a:gd name="connsiteY1" fmla="*/ 132080 h 2042160"/>
                <a:gd name="connsiteX2" fmla="*/ 650240 w 1239520"/>
                <a:gd name="connsiteY2" fmla="*/ 2042160 h 2042160"/>
                <a:gd name="connsiteX3" fmla="*/ 10160 w 1239520"/>
                <a:gd name="connsiteY3" fmla="*/ 1158240 h 2042160"/>
                <a:gd name="connsiteX4" fmla="*/ 0 w 1239520"/>
                <a:gd name="connsiteY4" fmla="*/ 0 h 2042160"/>
                <a:gd name="connsiteX0" fmla="*/ 0 w 670560"/>
                <a:gd name="connsiteY0" fmla="*/ 0 h 2042160"/>
                <a:gd name="connsiteX1" fmla="*/ 670560 w 670560"/>
                <a:gd name="connsiteY1" fmla="*/ 711200 h 2042160"/>
                <a:gd name="connsiteX2" fmla="*/ 650240 w 670560"/>
                <a:gd name="connsiteY2" fmla="*/ 2042160 h 2042160"/>
                <a:gd name="connsiteX3" fmla="*/ 10160 w 670560"/>
                <a:gd name="connsiteY3" fmla="*/ 1158240 h 2042160"/>
                <a:gd name="connsiteX4" fmla="*/ 0 w 670560"/>
                <a:gd name="connsiteY4" fmla="*/ 0 h 2042160"/>
                <a:gd name="connsiteX0" fmla="*/ 10611 w 660851"/>
                <a:gd name="connsiteY0" fmla="*/ 0 h 2113280"/>
                <a:gd name="connsiteX1" fmla="*/ 660851 w 660851"/>
                <a:gd name="connsiteY1" fmla="*/ 782320 h 2113280"/>
                <a:gd name="connsiteX2" fmla="*/ 640531 w 660851"/>
                <a:gd name="connsiteY2" fmla="*/ 2113280 h 2113280"/>
                <a:gd name="connsiteX3" fmla="*/ 451 w 660851"/>
                <a:gd name="connsiteY3" fmla="*/ 1229360 h 2113280"/>
                <a:gd name="connsiteX4" fmla="*/ 10611 w 660851"/>
                <a:gd name="connsiteY4" fmla="*/ 0 h 2113280"/>
                <a:gd name="connsiteX0" fmla="*/ 10611 w 681171"/>
                <a:gd name="connsiteY0" fmla="*/ 0 h 2113280"/>
                <a:gd name="connsiteX1" fmla="*/ 681171 w 681171"/>
                <a:gd name="connsiteY1" fmla="*/ 741680 h 2113280"/>
                <a:gd name="connsiteX2" fmla="*/ 640531 w 681171"/>
                <a:gd name="connsiteY2" fmla="*/ 2113280 h 2113280"/>
                <a:gd name="connsiteX3" fmla="*/ 451 w 681171"/>
                <a:gd name="connsiteY3" fmla="*/ 1229360 h 2113280"/>
                <a:gd name="connsiteX4" fmla="*/ 10611 w 681171"/>
                <a:gd name="connsiteY4" fmla="*/ 0 h 2113280"/>
                <a:gd name="connsiteX0" fmla="*/ 0 w 690880"/>
                <a:gd name="connsiteY0" fmla="*/ 0 h 2113280"/>
                <a:gd name="connsiteX1" fmla="*/ 690880 w 690880"/>
                <a:gd name="connsiteY1" fmla="*/ 741680 h 2113280"/>
                <a:gd name="connsiteX2" fmla="*/ 650240 w 690880"/>
                <a:gd name="connsiteY2" fmla="*/ 2113280 h 2113280"/>
                <a:gd name="connsiteX3" fmla="*/ 10160 w 690880"/>
                <a:gd name="connsiteY3" fmla="*/ 1229360 h 2113280"/>
                <a:gd name="connsiteX4" fmla="*/ 0 w 690880"/>
                <a:gd name="connsiteY4" fmla="*/ 0 h 2113280"/>
                <a:gd name="connsiteX0" fmla="*/ 0 w 690880"/>
                <a:gd name="connsiteY0" fmla="*/ 0 h 2103120"/>
                <a:gd name="connsiteX1" fmla="*/ 690880 w 690880"/>
                <a:gd name="connsiteY1" fmla="*/ 741680 h 2103120"/>
                <a:gd name="connsiteX2" fmla="*/ 650240 w 690880"/>
                <a:gd name="connsiteY2" fmla="*/ 2103120 h 2103120"/>
                <a:gd name="connsiteX3" fmla="*/ 10160 w 690880"/>
                <a:gd name="connsiteY3" fmla="*/ 1229360 h 2103120"/>
                <a:gd name="connsiteX4" fmla="*/ 0 w 690880"/>
                <a:gd name="connsiteY4" fmla="*/ 0 h 2103120"/>
                <a:gd name="connsiteX0" fmla="*/ 978 w 681698"/>
                <a:gd name="connsiteY0" fmla="*/ 0 h 2143760"/>
                <a:gd name="connsiteX1" fmla="*/ 681698 w 681698"/>
                <a:gd name="connsiteY1" fmla="*/ 782320 h 2143760"/>
                <a:gd name="connsiteX2" fmla="*/ 641058 w 681698"/>
                <a:gd name="connsiteY2" fmla="*/ 2143760 h 2143760"/>
                <a:gd name="connsiteX3" fmla="*/ 978 w 681698"/>
                <a:gd name="connsiteY3" fmla="*/ 1270000 h 2143760"/>
                <a:gd name="connsiteX4" fmla="*/ 978 w 681698"/>
                <a:gd name="connsiteY4" fmla="*/ 0 h 2143760"/>
                <a:gd name="connsiteX0" fmla="*/ 978 w 690892"/>
                <a:gd name="connsiteY0" fmla="*/ 0 h 2143760"/>
                <a:gd name="connsiteX1" fmla="*/ 690892 w 690892"/>
                <a:gd name="connsiteY1" fmla="*/ 743120 h 2143760"/>
                <a:gd name="connsiteX2" fmla="*/ 641058 w 690892"/>
                <a:gd name="connsiteY2" fmla="*/ 2143760 h 2143760"/>
                <a:gd name="connsiteX3" fmla="*/ 978 w 690892"/>
                <a:gd name="connsiteY3" fmla="*/ 1270000 h 2143760"/>
                <a:gd name="connsiteX4" fmla="*/ 978 w 690892"/>
                <a:gd name="connsiteY4" fmla="*/ 0 h 21437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1622"/>
                <a:gd name="connsiteY0" fmla="*/ 0 h 2104560"/>
                <a:gd name="connsiteX1" fmla="*/ 690892 w 691622"/>
                <a:gd name="connsiteY1" fmla="*/ 743120 h 2104560"/>
                <a:gd name="connsiteX2" fmla="*/ 691622 w 691622"/>
                <a:gd name="connsiteY2" fmla="*/ 2104560 h 2104560"/>
                <a:gd name="connsiteX3" fmla="*/ 978 w 691622"/>
                <a:gd name="connsiteY3" fmla="*/ 1270000 h 2104560"/>
                <a:gd name="connsiteX4" fmla="*/ 978 w 691622"/>
                <a:gd name="connsiteY4" fmla="*/ 0 h 2104560"/>
                <a:gd name="connsiteX0" fmla="*/ 978 w 690896"/>
                <a:gd name="connsiteY0" fmla="*/ 0 h 2104560"/>
                <a:gd name="connsiteX1" fmla="*/ 690892 w 690896"/>
                <a:gd name="connsiteY1" fmla="*/ 743120 h 2104560"/>
                <a:gd name="connsiteX2" fmla="*/ 682428 w 690896"/>
                <a:gd name="connsiteY2" fmla="*/ 2104560 h 2104560"/>
                <a:gd name="connsiteX3" fmla="*/ 978 w 690896"/>
                <a:gd name="connsiteY3" fmla="*/ 1270000 h 2104560"/>
                <a:gd name="connsiteX4" fmla="*/ 978 w 690896"/>
                <a:gd name="connsiteY4" fmla="*/ 0 h 2104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896" h="2104560">
                  <a:moveTo>
                    <a:pt x="978" y="0"/>
                  </a:moveTo>
                  <a:lnTo>
                    <a:pt x="690892" y="743120"/>
                  </a:lnTo>
                  <a:cubicBezTo>
                    <a:pt x="691135" y="1196933"/>
                    <a:pt x="682185" y="1650747"/>
                    <a:pt x="682428" y="2104560"/>
                  </a:cubicBezTo>
                  <a:lnTo>
                    <a:pt x="978" y="1270000"/>
                  </a:lnTo>
                  <a:cubicBezTo>
                    <a:pt x="-2409" y="883920"/>
                    <a:pt x="4365" y="386080"/>
                    <a:pt x="978" y="0"/>
                  </a:cubicBezTo>
                  <a:close/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grpSp>
        <p:nvGrpSpPr>
          <p:cNvPr id="36" name="群組 35"/>
          <p:cNvGrpSpPr/>
          <p:nvPr/>
        </p:nvGrpSpPr>
        <p:grpSpPr>
          <a:xfrm>
            <a:off x="3740577" y="2662989"/>
            <a:ext cx="206373" cy="770020"/>
            <a:chOff x="7774103" y="2326106"/>
            <a:chExt cx="206373" cy="770020"/>
          </a:xfrm>
        </p:grpSpPr>
        <p:cxnSp>
          <p:nvCxnSpPr>
            <p:cNvPr id="37" name="直線接點 36"/>
            <p:cNvCxnSpPr/>
            <p:nvPr/>
          </p:nvCxnSpPr>
          <p:spPr>
            <a:xfrm flipV="1">
              <a:off x="7774104" y="2326106"/>
              <a:ext cx="0" cy="7539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/>
            <p:nvPr/>
          </p:nvCxnSpPr>
          <p:spPr>
            <a:xfrm flipV="1">
              <a:off x="7774103" y="2879559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群組 38"/>
          <p:cNvGrpSpPr/>
          <p:nvPr/>
        </p:nvGrpSpPr>
        <p:grpSpPr>
          <a:xfrm>
            <a:off x="4192559" y="2290848"/>
            <a:ext cx="206373" cy="577515"/>
            <a:chOff x="7774103" y="2326107"/>
            <a:chExt cx="206373" cy="577515"/>
          </a:xfrm>
        </p:grpSpPr>
        <p:cxnSp>
          <p:nvCxnSpPr>
            <p:cNvPr id="40" name="直線接點 39"/>
            <p:cNvCxnSpPr/>
            <p:nvPr/>
          </p:nvCxnSpPr>
          <p:spPr>
            <a:xfrm flipV="1">
              <a:off x="7774104" y="2326107"/>
              <a:ext cx="0" cy="5534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 flipV="1">
              <a:off x="7774103" y="2687055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群組 41"/>
          <p:cNvGrpSpPr/>
          <p:nvPr/>
        </p:nvGrpSpPr>
        <p:grpSpPr>
          <a:xfrm>
            <a:off x="7333910" y="2889252"/>
            <a:ext cx="1559004" cy="206433"/>
            <a:chOff x="2874752" y="5615201"/>
            <a:chExt cx="862981" cy="75987"/>
          </a:xfrm>
        </p:grpSpPr>
        <p:cxnSp>
          <p:nvCxnSpPr>
            <p:cNvPr id="43" name="直線接點 42"/>
            <p:cNvCxnSpPr/>
            <p:nvPr/>
          </p:nvCxnSpPr>
          <p:spPr>
            <a:xfrm flipH="1">
              <a:off x="3608337" y="5615708"/>
              <a:ext cx="129396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H="1">
              <a:off x="2874752" y="5615201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>
              <a:off x="2874752" y="5690681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>
              <a:off x="2991208" y="5619767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702" y="2094532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729" y="3384434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文字方塊 48"/>
          <p:cNvSpPr txBox="1"/>
          <p:nvPr/>
        </p:nvSpPr>
        <p:spPr>
          <a:xfrm>
            <a:off x="751716" y="1726699"/>
            <a:ext cx="1506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000" dirty="0">
                <a:latin typeface="Arial" panose="020B0604020202020204" pitchFamily="34" charset="0"/>
                <a:ea typeface="標楷體" panose="03000509000000000000" pitchFamily="65" charset="-120"/>
              </a:rPr>
              <a:t>C</a:t>
            </a:r>
            <a:r>
              <a:rPr lang="zh-TW" altLang="en-US" sz="3000" dirty="0">
                <a:latin typeface="Arial" panose="020B0604020202020204" pitchFamily="34" charset="0"/>
                <a:ea typeface="標楷體" panose="03000509000000000000" pitchFamily="65" charset="-120"/>
              </a:rPr>
              <a:t>圖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BD5D3C9-63C7-45BC-87C9-AA9D013F02F6}"/>
              </a:ext>
            </a:extLst>
          </p:cNvPr>
          <p:cNvSpPr txBox="1"/>
          <p:nvPr/>
        </p:nvSpPr>
        <p:spPr>
          <a:xfrm>
            <a:off x="862967" y="1154031"/>
            <a:ext cx="6167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u="sng" dirty="0"/>
              <a:t>設計圖繳交單</a:t>
            </a:r>
          </a:p>
        </p:txBody>
      </p:sp>
    </p:spTree>
    <p:extLst>
      <p:ext uri="{BB962C8B-B14F-4D97-AF65-F5344CB8AC3E}">
        <p14:creationId xmlns:p14="http://schemas.microsoft.com/office/powerpoint/2010/main" val="228192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hecker/>
      </p:transition>
    </mc:Choice>
    <mc:Fallback xmlns="">
      <p:transition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7347C6AE-6CBA-4FDF-9D96-046ADFB7E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980" y="2446178"/>
            <a:ext cx="4983912" cy="358171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DA46E5D-E4F3-4DE4-BBE6-78066FAD77C7}"/>
              </a:ext>
            </a:extLst>
          </p:cNvPr>
          <p:cNvSpPr txBox="1"/>
          <p:nvPr/>
        </p:nvSpPr>
        <p:spPr>
          <a:xfrm>
            <a:off x="3783320" y="621813"/>
            <a:ext cx="462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展場設計圖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繳交範例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群組 18"/>
          <p:cNvGrpSpPr/>
          <p:nvPr/>
        </p:nvGrpSpPr>
        <p:grpSpPr>
          <a:xfrm>
            <a:off x="4169980" y="4972765"/>
            <a:ext cx="1110490" cy="216566"/>
            <a:chOff x="7449727" y="4274081"/>
            <a:chExt cx="858953" cy="79384"/>
          </a:xfrm>
        </p:grpSpPr>
        <p:cxnSp>
          <p:nvCxnSpPr>
            <p:cNvPr id="20" name="直線接點 19"/>
            <p:cNvCxnSpPr/>
            <p:nvPr/>
          </p:nvCxnSpPr>
          <p:spPr>
            <a:xfrm>
              <a:off x="7565174" y="4274954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H="1">
              <a:off x="8188919" y="4274081"/>
              <a:ext cx="119761" cy="79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 flipH="1">
              <a:off x="7449727" y="4275827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7451883" y="4351307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文字方塊 36"/>
          <p:cNvSpPr txBox="1"/>
          <p:nvPr/>
        </p:nvSpPr>
        <p:spPr>
          <a:xfrm>
            <a:off x="1271235" y="1483394"/>
            <a:ext cx="1506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000" dirty="0">
                <a:latin typeface="Arial" panose="020B0604020202020204" pitchFamily="34" charset="0"/>
                <a:ea typeface="標楷體" panose="03000509000000000000" pitchFamily="65" charset="-120"/>
              </a:rPr>
              <a:t>D</a:t>
            </a:r>
            <a:r>
              <a:rPr lang="zh-TW" altLang="en-US" sz="3000" dirty="0">
                <a:latin typeface="Arial" panose="020B0604020202020204" pitchFamily="34" charset="0"/>
                <a:ea typeface="標楷體" panose="03000509000000000000" pitchFamily="65" charset="-120"/>
              </a:rPr>
              <a:t>圖</a:t>
            </a:r>
          </a:p>
        </p:txBody>
      </p:sp>
      <p:grpSp>
        <p:nvGrpSpPr>
          <p:cNvPr id="38" name="群組 37"/>
          <p:cNvGrpSpPr/>
          <p:nvPr/>
        </p:nvGrpSpPr>
        <p:grpSpPr>
          <a:xfrm>
            <a:off x="6262885" y="2957022"/>
            <a:ext cx="1117934" cy="277784"/>
            <a:chOff x="2874752" y="5615201"/>
            <a:chExt cx="862981" cy="75987"/>
          </a:xfrm>
        </p:grpSpPr>
        <p:cxnSp>
          <p:nvCxnSpPr>
            <p:cNvPr id="39" name="直線接點 38"/>
            <p:cNvCxnSpPr/>
            <p:nvPr/>
          </p:nvCxnSpPr>
          <p:spPr>
            <a:xfrm flipH="1">
              <a:off x="3608337" y="5615708"/>
              <a:ext cx="129396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/>
            <p:cNvCxnSpPr/>
            <p:nvPr/>
          </p:nvCxnSpPr>
          <p:spPr>
            <a:xfrm flipH="1">
              <a:off x="2874752" y="5615201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>
              <a:off x="2874752" y="5690681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>
              <a:off x="2991208" y="5619767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群組 42"/>
          <p:cNvGrpSpPr/>
          <p:nvPr/>
        </p:nvGrpSpPr>
        <p:grpSpPr>
          <a:xfrm>
            <a:off x="4794542" y="2426299"/>
            <a:ext cx="206373" cy="560263"/>
            <a:chOff x="7774103" y="2326107"/>
            <a:chExt cx="206373" cy="560263"/>
          </a:xfrm>
        </p:grpSpPr>
        <p:cxnSp>
          <p:nvCxnSpPr>
            <p:cNvPr id="44" name="直線接點 43"/>
            <p:cNvCxnSpPr/>
            <p:nvPr/>
          </p:nvCxnSpPr>
          <p:spPr>
            <a:xfrm flipV="1">
              <a:off x="7774104" y="2326107"/>
              <a:ext cx="0" cy="5534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 flipV="1">
              <a:off x="7774103" y="2669803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6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567" y="2314290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014" y="4308812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群組 47"/>
          <p:cNvGrpSpPr/>
          <p:nvPr/>
        </p:nvGrpSpPr>
        <p:grpSpPr>
          <a:xfrm>
            <a:off x="6749913" y="4417095"/>
            <a:ext cx="206373" cy="560263"/>
            <a:chOff x="7774103" y="2326107"/>
            <a:chExt cx="206373" cy="560263"/>
          </a:xfrm>
        </p:grpSpPr>
        <p:cxnSp>
          <p:nvCxnSpPr>
            <p:cNvPr id="49" name="直線接點 48"/>
            <p:cNvCxnSpPr/>
            <p:nvPr/>
          </p:nvCxnSpPr>
          <p:spPr>
            <a:xfrm flipV="1">
              <a:off x="7774104" y="2326107"/>
              <a:ext cx="0" cy="5534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flipV="1">
              <a:off x="7774103" y="2669803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180830B7-1ECA-4752-9A1C-2187C6B053BD}"/>
              </a:ext>
            </a:extLst>
          </p:cNvPr>
          <p:cNvSpPr txBox="1"/>
          <p:nvPr/>
        </p:nvSpPr>
        <p:spPr>
          <a:xfrm>
            <a:off x="2661557" y="1703568"/>
            <a:ext cx="88700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/>
              <a:t>範例</a:t>
            </a:r>
            <a:r>
              <a:rPr lang="en-US" altLang="zh-TW" sz="2000" b="1" dirty="0"/>
              <a:t>-</a:t>
            </a:r>
            <a:r>
              <a:rPr lang="zh-TW" altLang="en-US" sz="2000" b="1" dirty="0"/>
              <a:t>第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/>
              <a:t>組共需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片</a:t>
            </a:r>
            <a:r>
              <a:rPr lang="zh-TW" altLang="en-US" sz="2000" b="1" dirty="0"/>
              <a:t>層板、夾燈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盞</a:t>
            </a:r>
            <a:r>
              <a:rPr lang="zh-TW" altLang="en-US" sz="2000" b="1" dirty="0"/>
              <a:t>、伸縮掛勾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個，</a:t>
            </a:r>
            <a:r>
              <a:rPr lang="zh-TW" altLang="en-US" sz="2000" b="1" dirty="0"/>
              <a:t>層板位置離地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公分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2BDCBCF9-21F7-41EC-8060-38B7F2ED4986}"/>
              </a:ext>
            </a:extLst>
          </p:cNvPr>
          <p:cNvSpPr txBox="1"/>
          <p:nvPr/>
        </p:nvSpPr>
        <p:spPr>
          <a:xfrm>
            <a:off x="1271235" y="10064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u="sng" dirty="0"/>
              <a:t>設計圖繳交單</a:t>
            </a:r>
          </a:p>
        </p:txBody>
      </p:sp>
    </p:spTree>
    <p:extLst>
      <p:ext uri="{BB962C8B-B14F-4D97-AF65-F5344CB8AC3E}">
        <p14:creationId xmlns:p14="http://schemas.microsoft.com/office/powerpoint/2010/main" val="256222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hecker/>
      </p:transition>
    </mc:Choice>
    <mc:Fallback xmlns="">
      <p:transition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3303F98F-EA4C-4756-8A69-BC655EC013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16"/>
          <a:stretch/>
        </p:blipFill>
        <p:spPr>
          <a:xfrm>
            <a:off x="4169980" y="1979771"/>
            <a:ext cx="4983912" cy="218787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DA46E5D-E4F3-4DE4-BBE6-78066FAD77C7}"/>
              </a:ext>
            </a:extLst>
          </p:cNvPr>
          <p:cNvSpPr txBox="1"/>
          <p:nvPr/>
        </p:nvSpPr>
        <p:spPr>
          <a:xfrm>
            <a:off x="3783320" y="621813"/>
            <a:ext cx="4625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展場設計圖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TW" alt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繳交範例</a:t>
            </a:r>
            <a:r>
              <a:rPr lang="en-US" altLang="zh-TW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群組 18"/>
          <p:cNvGrpSpPr/>
          <p:nvPr/>
        </p:nvGrpSpPr>
        <p:grpSpPr>
          <a:xfrm>
            <a:off x="4215472" y="3212434"/>
            <a:ext cx="1110490" cy="216566"/>
            <a:chOff x="7449727" y="4274081"/>
            <a:chExt cx="858953" cy="79384"/>
          </a:xfrm>
        </p:grpSpPr>
        <p:cxnSp>
          <p:nvCxnSpPr>
            <p:cNvPr id="20" name="直線接點 19"/>
            <p:cNvCxnSpPr/>
            <p:nvPr/>
          </p:nvCxnSpPr>
          <p:spPr>
            <a:xfrm>
              <a:off x="7565174" y="4274954"/>
              <a:ext cx="743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H="1">
              <a:off x="8188919" y="4274081"/>
              <a:ext cx="119761" cy="79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 flipH="1">
              <a:off x="7449727" y="4275827"/>
              <a:ext cx="125082" cy="754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7451883" y="4351307"/>
              <a:ext cx="7370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字方塊 34"/>
          <p:cNvSpPr txBox="1"/>
          <p:nvPr/>
        </p:nvSpPr>
        <p:spPr>
          <a:xfrm>
            <a:off x="2371734" y="1750092"/>
            <a:ext cx="9094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/>
              <a:t>範例</a:t>
            </a:r>
            <a:r>
              <a:rPr lang="en-US" altLang="zh-TW" sz="2000" b="1" dirty="0"/>
              <a:t>-</a:t>
            </a:r>
            <a:r>
              <a:rPr lang="zh-TW" altLang="en-US" sz="2000" b="1" dirty="0"/>
              <a:t>第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/>
              <a:t>組共需層板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片</a:t>
            </a:r>
            <a:r>
              <a:rPr lang="zh-TW" altLang="en-US" sz="2000" b="1" dirty="0"/>
              <a:t>、夾燈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盞</a:t>
            </a:r>
            <a:r>
              <a:rPr lang="zh-TW" altLang="en-US" sz="2000" b="1" dirty="0"/>
              <a:t>、伸縮掛勾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個，</a:t>
            </a:r>
            <a:r>
              <a:rPr lang="zh-TW" altLang="en-US" sz="2000" b="1" dirty="0"/>
              <a:t>層板位置離地</a:t>
            </a:r>
            <a:r>
              <a:rPr lang="en-US" altLang="zh-TW" sz="2000" b="1" dirty="0">
                <a:solidFill>
                  <a:srgbClr val="FF0000"/>
                </a:solidFill>
              </a:rPr>
              <a:t>XX</a:t>
            </a:r>
            <a:r>
              <a:rPr lang="zh-TW" altLang="en-US" sz="2000" b="1" dirty="0">
                <a:solidFill>
                  <a:srgbClr val="FF0000"/>
                </a:solidFill>
              </a:rPr>
              <a:t>公分</a:t>
            </a:r>
          </a:p>
          <a:p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864743" y="1648433"/>
            <a:ext cx="15069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000" dirty="0">
                <a:latin typeface="Arial" panose="020B0604020202020204" pitchFamily="34" charset="0"/>
                <a:ea typeface="標楷體" panose="03000509000000000000" pitchFamily="65" charset="-120"/>
              </a:rPr>
              <a:t>E</a:t>
            </a:r>
            <a:r>
              <a:rPr lang="zh-TW" altLang="en-US" sz="3000" dirty="0">
                <a:latin typeface="Arial" panose="020B0604020202020204" pitchFamily="34" charset="0"/>
                <a:ea typeface="標楷體" panose="03000509000000000000" pitchFamily="65" charset="-120"/>
              </a:rPr>
              <a:t>圖</a:t>
            </a:r>
          </a:p>
        </p:txBody>
      </p:sp>
      <p:pic>
        <p:nvPicPr>
          <p:cNvPr id="47" name="Picture 8" descr="齿轮最佳PNG图片_齿轮最佳PNG素材_齿轮最佳设计元素下载_第70页-PNG素材网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549" l="1471" r="100000">
                        <a14:foregroundMark x1="46078" y1="2451" x2="46078" y2="2451"/>
                        <a14:foregroundMark x1="4412" y1="51471" x2="4412" y2="51471"/>
                        <a14:foregroundMark x1="53431" y1="94118" x2="53431" y2="94118"/>
                        <a14:foregroundMark x1="97059" y1="55392" x2="97059" y2="55392"/>
                        <a14:foregroundMark x1="48529" y1="96569" x2="48529" y2="96569"/>
                        <a14:foregroundMark x1="1471" y1="55392" x2="1471" y2="55392"/>
                        <a14:foregroundMark x1="54902" y1="96078" x2="54902" y2="96078"/>
                        <a14:foregroundMark x1="57353" y1="97549" x2="57353" y2="97549"/>
                        <a14:foregroundMark x1="44118" y1="97549" x2="44118" y2="97549"/>
                        <a14:foregroundMark x1="44118" y1="97549" x2="44118" y2="975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164" y="2349759"/>
            <a:ext cx="385009" cy="38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群組 47"/>
          <p:cNvGrpSpPr/>
          <p:nvPr/>
        </p:nvGrpSpPr>
        <p:grpSpPr>
          <a:xfrm>
            <a:off x="6693582" y="2578978"/>
            <a:ext cx="206373" cy="560263"/>
            <a:chOff x="7774103" y="2326107"/>
            <a:chExt cx="206373" cy="560263"/>
          </a:xfrm>
        </p:grpSpPr>
        <p:cxnSp>
          <p:nvCxnSpPr>
            <p:cNvPr id="49" name="直線接點 48"/>
            <p:cNvCxnSpPr/>
            <p:nvPr/>
          </p:nvCxnSpPr>
          <p:spPr>
            <a:xfrm flipV="1">
              <a:off x="7774104" y="2326107"/>
              <a:ext cx="0" cy="5534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flipV="1">
              <a:off x="7774103" y="2669803"/>
              <a:ext cx="206373" cy="2165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0F67B26-21A9-4CD6-95BD-899362CDF82F}"/>
              </a:ext>
            </a:extLst>
          </p:cNvPr>
          <p:cNvSpPr txBox="1"/>
          <p:nvPr/>
        </p:nvSpPr>
        <p:spPr>
          <a:xfrm>
            <a:off x="864743" y="101094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u="sng" dirty="0"/>
              <a:t>設計圖繳交單</a:t>
            </a:r>
          </a:p>
        </p:txBody>
      </p:sp>
    </p:spTree>
    <p:extLst>
      <p:ext uri="{BB962C8B-B14F-4D97-AF65-F5344CB8AC3E}">
        <p14:creationId xmlns:p14="http://schemas.microsoft.com/office/powerpoint/2010/main" val="134555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hecker/>
      </p:transition>
    </mc:Choice>
    <mc:Fallback xmlns="">
      <p:transition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208</Words>
  <Application>Microsoft Office PowerPoint</Application>
  <PresentationFormat>寬螢幕</PresentationFormat>
  <Paragraphs>23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微软雅黑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2026-03-02T05:35:37Z</dcterms:created>
  <dcterms:modified xsi:type="dcterms:W3CDTF">2026-03-25T07:08:34Z</dcterms:modified>
</cp:coreProperties>
</file>